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0" r:id="rId3"/>
    <p:sldId id="307" r:id="rId4"/>
    <p:sldId id="301" r:id="rId5"/>
    <p:sldId id="302" r:id="rId6"/>
    <p:sldId id="309" r:id="rId7"/>
    <p:sldId id="310" r:id="rId8"/>
    <p:sldId id="311" r:id="rId9"/>
    <p:sldId id="257" r:id="rId10"/>
    <p:sldId id="265" r:id="rId11"/>
    <p:sldId id="272" r:id="rId12"/>
    <p:sldId id="292" r:id="rId13"/>
    <p:sldId id="284" r:id="rId14"/>
    <p:sldId id="293" r:id="rId15"/>
    <p:sldId id="295" r:id="rId16"/>
    <p:sldId id="304" r:id="rId17"/>
  </p:sldIdLst>
  <p:sldSz cx="4610100" cy="3460750"/>
  <p:notesSz cx="4610100" cy="34607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0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83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279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967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44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745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400">
              <a:latin typeface="Tahoma" panose="020B060403050404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ru-RU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400">
              <a:latin typeface="Tahoma" panose="020B060403050404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400">
              <a:latin typeface="Tahoma" panose="020B0604030504040204" pitchFamily="34" charset="0"/>
            </a:endParaRPr>
          </a:p>
        </p:txBody>
      </p:sp>
      <p:sp>
        <p:nvSpPr>
          <p:cNvPr id="133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9775" cy="3416300"/>
          </a:xfrm>
          <a:ln cap="flat"/>
        </p:spPr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2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99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09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81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17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42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531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23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09375" y="3265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59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9758" y="326112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07557" y="3261121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0" y="0"/>
                </a:moveTo>
                <a:lnTo>
                  <a:pt x="0" y="38099"/>
                </a:lnTo>
                <a:lnTo>
                  <a:pt x="2542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75838" y="327520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0"/>
                </a:moveTo>
                <a:lnTo>
                  <a:pt x="45547" y="15180"/>
                </a:lnTo>
              </a:path>
            </a:pathLst>
          </a:custGeom>
          <a:ln w="366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86353" y="326493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59" y="0"/>
                </a:lnTo>
                <a:lnTo>
                  <a:pt x="43159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296503" y="3254763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12683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84508" y="32674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95598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71798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84508" y="32801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71798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84508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54713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67424" y="32738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778513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54713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67424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137629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50339" y="32738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37629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50339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451024" y="328524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423958" y="325875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58" y="15180"/>
                </a:moveTo>
                <a:lnTo>
                  <a:pt x="3035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74"/>
                </a:lnTo>
                <a:lnTo>
                  <a:pt x="6797" y="30373"/>
                </a:lnTo>
                <a:lnTo>
                  <a:pt x="15179" y="30373"/>
                </a:lnTo>
                <a:lnTo>
                  <a:pt x="23591" y="30373"/>
                </a:lnTo>
                <a:lnTo>
                  <a:pt x="30358" y="23574"/>
                </a:lnTo>
                <a:lnTo>
                  <a:pt x="3035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44637" y="3255867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329104" y="32725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499467" y="325586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532314" y="32725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230489"/>
            <a:ext cx="4542069" cy="53112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706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706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706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706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706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706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706"/>
            </a:p>
          </p:txBody>
        </p:sp>
      </p:grpSp>
      <p:sp>
        <p:nvSpPr>
          <p:cNvPr id="594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99428" y="845961"/>
            <a:ext cx="3918585" cy="2154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91515" y="1961092"/>
            <a:ext cx="3227070" cy="16927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499427" y="3153128"/>
            <a:ext cx="960438" cy="9233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28788" y="3153128"/>
            <a:ext cx="1459865" cy="9233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57575" y="3153128"/>
            <a:ext cx="960438" cy="92333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0B7B0DC-B131-4A31-89F7-1FC450DD00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03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09375" y="3265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59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9758" y="326112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07557" y="3261121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0" y="0"/>
                </a:moveTo>
                <a:lnTo>
                  <a:pt x="0" y="38099"/>
                </a:lnTo>
                <a:lnTo>
                  <a:pt x="2542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75838" y="327520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0"/>
                </a:moveTo>
                <a:lnTo>
                  <a:pt x="45547" y="15180"/>
                </a:lnTo>
              </a:path>
            </a:pathLst>
          </a:custGeom>
          <a:ln w="366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86353" y="326493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59" y="0"/>
                </a:lnTo>
                <a:lnTo>
                  <a:pt x="43159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296503" y="3254763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12683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84508" y="32674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95598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71798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84508" y="32801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71798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84508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54713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67424" y="32738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778513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54713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67424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137629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50339" y="32738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37629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50339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451024" y="328524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423958" y="325875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58" y="15180"/>
                </a:moveTo>
                <a:lnTo>
                  <a:pt x="3035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74"/>
                </a:lnTo>
                <a:lnTo>
                  <a:pt x="6797" y="30373"/>
                </a:lnTo>
                <a:lnTo>
                  <a:pt x="15179" y="30373"/>
                </a:lnTo>
                <a:lnTo>
                  <a:pt x="23591" y="30373"/>
                </a:lnTo>
                <a:lnTo>
                  <a:pt x="30358" y="23574"/>
                </a:lnTo>
                <a:lnTo>
                  <a:pt x="3035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44637" y="3255867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329104" y="32725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499467" y="325586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532314" y="32725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1" y="107754"/>
            <a:ext cx="4419496" cy="435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840" y="717028"/>
            <a:ext cx="4358418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49197" y="3353655"/>
            <a:ext cx="131000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2519" y="3353655"/>
            <a:ext cx="1093470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22029" y="3353655"/>
            <a:ext cx="33337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49" y="793635"/>
            <a:ext cx="4432935" cy="82550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76" y="0"/>
                </a:moveTo>
                <a:lnTo>
                  <a:pt x="41297" y="896"/>
                </a:lnTo>
                <a:lnTo>
                  <a:pt x="7786" y="23856"/>
                </a:lnTo>
                <a:lnTo>
                  <a:pt x="0" y="50804"/>
                </a:lnTo>
                <a:lnTo>
                  <a:pt x="0" y="82390"/>
                </a:lnTo>
                <a:lnTo>
                  <a:pt x="4432556" y="82390"/>
                </a:lnTo>
                <a:lnTo>
                  <a:pt x="4431661" y="41314"/>
                </a:lnTo>
                <a:lnTo>
                  <a:pt x="4408709" y="7789"/>
                </a:lnTo>
                <a:lnTo>
                  <a:pt x="4381776" y="0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541" y="1193624"/>
            <a:ext cx="101607" cy="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6176" y="1179195"/>
            <a:ext cx="115823" cy="118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976" y="1231011"/>
            <a:ext cx="4282440" cy="67310"/>
          </a:xfrm>
          <a:custGeom>
            <a:avLst/>
            <a:gdLst/>
            <a:ahLst/>
            <a:cxnLst/>
            <a:rect l="l" t="t" r="r" b="b"/>
            <a:pathLst>
              <a:path w="4282440" h="67309">
                <a:moveTo>
                  <a:pt x="0" y="67055"/>
                </a:moveTo>
                <a:lnTo>
                  <a:pt x="4282439" y="67055"/>
                </a:lnTo>
                <a:lnTo>
                  <a:pt x="428243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0183" y="843915"/>
            <a:ext cx="51815" cy="10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0183" y="892683"/>
            <a:ext cx="52069" cy="302260"/>
          </a:xfrm>
          <a:custGeom>
            <a:avLst/>
            <a:gdLst/>
            <a:ahLst/>
            <a:cxnLst/>
            <a:rect l="l" t="t" r="r" b="b"/>
            <a:pathLst>
              <a:path w="52070" h="302259">
                <a:moveTo>
                  <a:pt x="0" y="301751"/>
                </a:moveTo>
                <a:lnTo>
                  <a:pt x="51815" y="301751"/>
                </a:lnTo>
                <a:lnTo>
                  <a:pt x="51815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49" y="838056"/>
            <a:ext cx="4432935" cy="406400"/>
          </a:xfrm>
          <a:custGeom>
            <a:avLst/>
            <a:gdLst/>
            <a:ahLst/>
            <a:cxnLst/>
            <a:rect l="l" t="t" r="r" b="b"/>
            <a:pathLst>
              <a:path w="4432935" h="406400">
                <a:moveTo>
                  <a:pt x="4432556" y="0"/>
                </a:moveTo>
                <a:lnTo>
                  <a:pt x="0" y="0"/>
                </a:lnTo>
                <a:lnTo>
                  <a:pt x="0" y="355567"/>
                </a:lnTo>
                <a:lnTo>
                  <a:pt x="16639" y="393078"/>
                </a:lnTo>
                <a:lnTo>
                  <a:pt x="4381776" y="406359"/>
                </a:lnTo>
                <a:lnTo>
                  <a:pt x="4396014" y="404313"/>
                </a:lnTo>
                <a:lnTo>
                  <a:pt x="4427127" y="378344"/>
                </a:lnTo>
                <a:lnTo>
                  <a:pt x="4432556" y="0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0305" y="882289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330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0305" y="86958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0305" y="8568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0305" y="8441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0148" y="964522"/>
            <a:ext cx="416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400" spc="80" dirty="0" smtClean="0">
                <a:solidFill>
                  <a:srgbClr val="FFFFFF"/>
                </a:solidFill>
                <a:latin typeface="Arial"/>
                <a:cs typeface="Arial"/>
              </a:rPr>
              <a:t>Аналіз даних в </a:t>
            </a:r>
            <a:r>
              <a:rPr lang="uk-UA" sz="1400" spc="80" dirty="0" err="1" smtClean="0">
                <a:solidFill>
                  <a:srgbClr val="FFFFFF"/>
                </a:solidFill>
                <a:latin typeface="Arial"/>
                <a:cs typeface="Arial"/>
              </a:rPr>
              <a:t>проєктній</a:t>
            </a:r>
            <a:r>
              <a:rPr lang="uk-UA" sz="1400" spc="80" dirty="0" smtClean="0">
                <a:solidFill>
                  <a:srgbClr val="FFFFFF"/>
                </a:solidFill>
                <a:latin typeface="Arial"/>
                <a:cs typeface="Arial"/>
              </a:rPr>
              <a:t> діяльності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851" y="1563450"/>
            <a:ext cx="3810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400" spc="114" dirty="0" smtClean="0">
                <a:latin typeface="Garamond"/>
                <a:cs typeface="Garamond"/>
              </a:rPr>
              <a:t>Викладач: доктор економічних наук, професор Віталій Кобець</a:t>
            </a:r>
            <a:endParaRPr lang="ru-RU" sz="1400" spc="85" dirty="0">
              <a:latin typeface="Garamond"/>
              <a:cs typeface="Garamon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222519" y="3353655"/>
            <a:ext cx="109347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55" dirty="0" smtClean="0"/>
              <a:t>Аналіз даних</a:t>
            </a:r>
            <a:endParaRPr spc="-10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1649197" y="3353655"/>
            <a:ext cx="131000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45" dirty="0" smtClean="0"/>
              <a:t>Кобець В.М.</a:t>
            </a:r>
            <a:endParaRPr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М</a:t>
            </a:r>
            <a:r>
              <a:rPr spc="-145" dirty="0"/>
              <a:t>о</a:t>
            </a:r>
            <a:r>
              <a:rPr spc="-100" dirty="0"/>
              <a:t>де</a:t>
            </a:r>
            <a:r>
              <a:rPr spc="-105" dirty="0"/>
              <a:t>л</a:t>
            </a:r>
            <a:r>
              <a:rPr spc="-55" dirty="0"/>
              <a:t>ь</a:t>
            </a:r>
            <a:r>
              <a:rPr spc="-15" dirty="0"/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283142" y="1095587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280314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465050"/>
            <a:ext cx="63222" cy="63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49" y="1734906"/>
            <a:ext cx="4432935" cy="193040"/>
          </a:xfrm>
          <a:custGeom>
            <a:avLst/>
            <a:gdLst/>
            <a:ahLst/>
            <a:cxnLst/>
            <a:rect l="l" t="t" r="r" b="b"/>
            <a:pathLst>
              <a:path w="4432935" h="193039">
                <a:moveTo>
                  <a:pt x="4381776" y="0"/>
                </a:moveTo>
                <a:lnTo>
                  <a:pt x="41297" y="896"/>
                </a:lnTo>
                <a:lnTo>
                  <a:pt x="7786" y="23856"/>
                </a:lnTo>
                <a:lnTo>
                  <a:pt x="0" y="50804"/>
                </a:lnTo>
                <a:lnTo>
                  <a:pt x="0" y="192572"/>
                </a:lnTo>
                <a:lnTo>
                  <a:pt x="4432556" y="192572"/>
                </a:lnTo>
                <a:lnTo>
                  <a:pt x="4431661" y="41314"/>
                </a:lnTo>
                <a:lnTo>
                  <a:pt x="4408709" y="7789"/>
                </a:lnTo>
                <a:lnTo>
                  <a:pt x="43817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3" y="1913763"/>
            <a:ext cx="4438015" cy="52069"/>
          </a:xfrm>
          <a:custGeom>
            <a:avLst/>
            <a:gdLst/>
            <a:ahLst/>
            <a:cxnLst/>
            <a:rect l="l" t="t" r="r" b="b"/>
            <a:pathLst>
              <a:path w="4438015" h="52069">
                <a:moveTo>
                  <a:pt x="0" y="51815"/>
                </a:moveTo>
                <a:lnTo>
                  <a:pt x="4437887" y="51815"/>
                </a:lnTo>
                <a:lnTo>
                  <a:pt x="4437887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541" y="2784335"/>
            <a:ext cx="101607" cy="101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6176" y="2770251"/>
            <a:ext cx="115823" cy="115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976" y="2822067"/>
            <a:ext cx="4282440" cy="64135"/>
          </a:xfrm>
          <a:custGeom>
            <a:avLst/>
            <a:gdLst/>
            <a:ahLst/>
            <a:cxnLst/>
            <a:rect l="l" t="t" r="r" b="b"/>
            <a:pathLst>
              <a:path w="4282440" h="64135">
                <a:moveTo>
                  <a:pt x="0" y="64007"/>
                </a:moveTo>
                <a:lnTo>
                  <a:pt x="4282439" y="64007"/>
                </a:lnTo>
                <a:lnTo>
                  <a:pt x="4282439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0183" y="1776603"/>
            <a:ext cx="51815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0183" y="1828419"/>
            <a:ext cx="52069" cy="957580"/>
          </a:xfrm>
          <a:custGeom>
            <a:avLst/>
            <a:gdLst/>
            <a:ahLst/>
            <a:cxnLst/>
            <a:rect l="l" t="t" r="r" b="b"/>
            <a:pathLst>
              <a:path w="52070" h="957580">
                <a:moveTo>
                  <a:pt x="0" y="957071"/>
                </a:moveTo>
                <a:lnTo>
                  <a:pt x="51815" y="957071"/>
                </a:lnTo>
                <a:lnTo>
                  <a:pt x="51815" y="0"/>
                </a:lnTo>
                <a:lnTo>
                  <a:pt x="0" y="0"/>
                </a:lnTo>
                <a:lnTo>
                  <a:pt x="0" y="957071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749" y="1959102"/>
            <a:ext cx="4432935" cy="876300"/>
          </a:xfrm>
          <a:custGeom>
            <a:avLst/>
            <a:gdLst/>
            <a:ahLst/>
            <a:cxnLst/>
            <a:rect l="l" t="t" r="r" b="b"/>
            <a:pathLst>
              <a:path w="4432935" h="876300">
                <a:moveTo>
                  <a:pt x="4432556" y="0"/>
                </a:moveTo>
                <a:lnTo>
                  <a:pt x="0" y="0"/>
                </a:lnTo>
                <a:lnTo>
                  <a:pt x="0" y="825233"/>
                </a:lnTo>
                <a:lnTo>
                  <a:pt x="16636" y="862748"/>
                </a:lnTo>
                <a:lnTo>
                  <a:pt x="4381776" y="876037"/>
                </a:lnTo>
                <a:lnTo>
                  <a:pt x="4396013" y="873991"/>
                </a:lnTo>
                <a:lnTo>
                  <a:pt x="4427124" y="848019"/>
                </a:lnTo>
                <a:lnTo>
                  <a:pt x="4432556" y="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0305" y="1817239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5">
                <a:moveTo>
                  <a:pt x="0" y="98614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0305" y="180453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0305" y="179183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0305" y="177913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142" y="1984415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142" y="2169126"/>
            <a:ext cx="63222" cy="63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142" y="2353866"/>
            <a:ext cx="63222" cy="63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125840" y="717028"/>
            <a:ext cx="4358418" cy="2140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 err="1" smtClean="0"/>
              <a:t>При</a:t>
            </a:r>
            <a:r>
              <a:rPr lang="uk-UA" spc="30" dirty="0" err="1" smtClean="0"/>
              <a:t>клад</a:t>
            </a:r>
            <a:r>
              <a:rPr spc="30" dirty="0" smtClean="0"/>
              <a:t>:</a:t>
            </a:r>
            <a:r>
              <a:rPr spc="80" dirty="0" smtClean="0"/>
              <a:t> </a:t>
            </a:r>
            <a:r>
              <a:rPr i="1" spc="-45" dirty="0">
                <a:latin typeface="Trebuchet MS"/>
                <a:cs typeface="Trebuchet MS"/>
              </a:rPr>
              <a:t>y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r>
              <a:rPr sz="1200" i="1" baseline="-10416" dirty="0">
                <a:latin typeface="Arial"/>
                <a:cs typeface="Arial"/>
              </a:rPr>
              <a:t> </a:t>
            </a:r>
            <a:r>
              <a:rPr sz="1200" i="1" spc="-30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Tahoma"/>
                <a:cs typeface="Tahoma"/>
              </a:rPr>
              <a:t>=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55" dirty="0">
                <a:latin typeface="Lucida Sans Unicode"/>
                <a:cs typeface="Lucida Sans Unicode"/>
              </a:rPr>
              <a:t>β</a:t>
            </a:r>
            <a:r>
              <a:rPr sz="1200" baseline="-10416" dirty="0">
                <a:latin typeface="Trebuchet MS"/>
                <a:cs typeface="Trebuchet MS"/>
              </a:rPr>
              <a:t>1</a:t>
            </a:r>
            <a:r>
              <a:rPr sz="1200" spc="75" baseline="-10416" dirty="0">
                <a:latin typeface="Trebuchet MS"/>
                <a:cs typeface="Trebuchet MS"/>
              </a:rPr>
              <a:t> </a:t>
            </a:r>
            <a:r>
              <a:rPr sz="1100" spc="40" dirty="0">
                <a:latin typeface="Tahoma"/>
                <a:cs typeface="Tahoma"/>
              </a:rPr>
              <a:t>+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55" dirty="0">
                <a:latin typeface="Lucida Sans Unicode"/>
                <a:cs typeface="Lucida Sans Unicode"/>
              </a:rPr>
              <a:t>β</a:t>
            </a:r>
            <a:r>
              <a:rPr sz="1200" spc="75" baseline="-10416" dirty="0">
                <a:latin typeface="Trebuchet MS"/>
                <a:cs typeface="Trebuchet MS"/>
              </a:rPr>
              <a:t>2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r>
              <a:rPr sz="1200" i="1" baseline="-10416" dirty="0">
                <a:latin typeface="Arial"/>
                <a:cs typeface="Arial"/>
              </a:rPr>
              <a:t> </a:t>
            </a:r>
            <a:r>
              <a:rPr sz="1200" i="1" spc="-120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Tahoma"/>
                <a:cs typeface="Tahoma"/>
              </a:rPr>
              <a:t>+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80" dirty="0">
                <a:latin typeface="Lucida Sans Unicode"/>
                <a:cs typeface="Lucida Sans Unicode"/>
              </a:rPr>
              <a:t>ε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endParaRPr sz="1200" baseline="-10416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289560" marR="1505585">
              <a:lnSpc>
                <a:spcPct val="110200"/>
              </a:lnSpc>
            </a:pPr>
            <a:r>
              <a:rPr lang="uk-UA" spc="15" dirty="0" smtClean="0"/>
              <a:t>Спостережувані</a:t>
            </a:r>
            <a:r>
              <a:rPr spc="90" dirty="0" smtClean="0"/>
              <a:t> </a:t>
            </a:r>
            <a:r>
              <a:rPr lang="uk-UA" spc="90" dirty="0" smtClean="0"/>
              <a:t>змінні</a:t>
            </a:r>
            <a:r>
              <a:rPr spc="30" dirty="0" smtClean="0"/>
              <a:t>:</a:t>
            </a:r>
            <a:r>
              <a:rPr spc="85" dirty="0" smtClean="0"/>
              <a:t> </a:t>
            </a:r>
            <a:r>
              <a:rPr i="1" spc="-45" dirty="0">
                <a:latin typeface="Trebuchet MS"/>
                <a:cs typeface="Trebuchet MS"/>
              </a:rPr>
              <a:t>y</a:t>
            </a:r>
            <a:r>
              <a:rPr i="1" spc="-215" dirty="0">
                <a:latin typeface="Trebuchet MS"/>
                <a:cs typeface="Trebuchet MS"/>
              </a:rPr>
              <a:t> </a:t>
            </a:r>
            <a:r>
              <a:rPr spc="55" dirty="0"/>
              <a:t>,</a:t>
            </a:r>
            <a:r>
              <a:rPr spc="85" dirty="0"/>
              <a:t> </a:t>
            </a:r>
            <a:r>
              <a:rPr i="1" spc="-40" dirty="0">
                <a:latin typeface="Trebuchet MS"/>
                <a:cs typeface="Trebuchet MS"/>
              </a:rPr>
              <a:t>x </a:t>
            </a:r>
            <a:endParaRPr lang="uk-UA" i="1" spc="-40" dirty="0" smtClean="0">
              <a:latin typeface="Trebuchet MS"/>
              <a:cs typeface="Trebuchet MS"/>
            </a:endParaRPr>
          </a:p>
          <a:p>
            <a:pPr marL="289560" marR="1505585">
              <a:lnSpc>
                <a:spcPct val="110200"/>
              </a:lnSpc>
            </a:pPr>
            <a:r>
              <a:rPr spc="35" dirty="0" err="1" smtClean="0"/>
              <a:t>Не</a:t>
            </a:r>
            <a:r>
              <a:rPr lang="uk-UA" spc="35" dirty="0" smtClean="0"/>
              <a:t>відомі </a:t>
            </a:r>
            <a:r>
              <a:rPr spc="60" dirty="0" err="1" smtClean="0"/>
              <a:t>параметр</a:t>
            </a:r>
            <a:r>
              <a:rPr lang="uk-UA" spc="60" dirty="0" smtClean="0"/>
              <a:t>и</a:t>
            </a:r>
            <a:r>
              <a:rPr spc="60" dirty="0" smtClean="0"/>
              <a:t>:</a:t>
            </a:r>
            <a:r>
              <a:rPr spc="90" dirty="0" smtClean="0"/>
              <a:t> </a:t>
            </a:r>
            <a:r>
              <a:rPr spc="-55" dirty="0">
                <a:latin typeface="Lucida Sans Unicode"/>
                <a:cs typeface="Lucida Sans Unicode"/>
              </a:rPr>
              <a:t>β</a:t>
            </a:r>
            <a:r>
              <a:rPr sz="1200" spc="75" baseline="-10416" dirty="0">
                <a:latin typeface="Trebuchet MS"/>
                <a:cs typeface="Trebuchet MS"/>
              </a:rPr>
              <a:t>2</a:t>
            </a:r>
            <a:r>
              <a:rPr sz="1100" spc="55" dirty="0"/>
              <a:t>,</a:t>
            </a:r>
            <a:r>
              <a:rPr sz="1100" spc="85" dirty="0"/>
              <a:t> </a:t>
            </a:r>
            <a:r>
              <a:rPr sz="1100" spc="-55" dirty="0">
                <a:latin typeface="Lucida Sans Unicode"/>
                <a:cs typeface="Lucida Sans Unicode"/>
              </a:rPr>
              <a:t>β</a:t>
            </a:r>
            <a:r>
              <a:rPr sz="1200" baseline="-10416" dirty="0">
                <a:latin typeface="Trebuchet MS"/>
                <a:cs typeface="Trebuchet MS"/>
              </a:rPr>
              <a:t>2 </a:t>
            </a:r>
            <a:endParaRPr lang="uk-UA" sz="1100" spc="65" dirty="0" smtClean="0"/>
          </a:p>
          <a:p>
            <a:pPr marL="289560" marR="1505585">
              <a:lnSpc>
                <a:spcPct val="110200"/>
              </a:lnSpc>
            </a:pPr>
            <a:r>
              <a:rPr lang="uk-UA" spc="65" dirty="0" smtClean="0"/>
              <a:t>Випадкова </a:t>
            </a:r>
            <a:r>
              <a:rPr lang="uk-UA" sz="1100" spc="65" dirty="0" smtClean="0"/>
              <a:t>складова</a:t>
            </a:r>
            <a:r>
              <a:rPr sz="1100" spc="55" dirty="0" smtClean="0"/>
              <a:t>,</a:t>
            </a:r>
            <a:r>
              <a:rPr sz="1100" spc="90" dirty="0" smtClean="0"/>
              <a:t> </a:t>
            </a:r>
            <a:r>
              <a:rPr lang="uk-UA" sz="1100" spc="90" dirty="0" smtClean="0"/>
              <a:t>п</a:t>
            </a:r>
            <a:r>
              <a:rPr sz="1100" spc="10" dirty="0" smtClean="0"/>
              <a:t>о</a:t>
            </a:r>
            <a:r>
              <a:rPr lang="uk-UA" sz="1100" spc="10" dirty="0" smtClean="0"/>
              <a:t>х</a:t>
            </a:r>
            <a:r>
              <a:rPr sz="1100" spc="10" dirty="0" err="1" smtClean="0"/>
              <a:t>иб</a:t>
            </a:r>
            <a:r>
              <a:rPr sz="1100" spc="-25" dirty="0" err="1" smtClean="0"/>
              <a:t>к</a:t>
            </a:r>
            <a:r>
              <a:rPr sz="1100" spc="75" dirty="0" err="1" smtClean="0"/>
              <a:t>а</a:t>
            </a:r>
            <a:r>
              <a:rPr sz="1100" spc="75" dirty="0"/>
              <a:t>:</a:t>
            </a:r>
            <a:r>
              <a:rPr sz="1100" spc="90" dirty="0"/>
              <a:t> </a:t>
            </a:r>
            <a:r>
              <a:rPr sz="1100" spc="-80" dirty="0">
                <a:latin typeface="Lucida Sans Unicode"/>
                <a:cs typeface="Lucida Sans Unicode"/>
              </a:rPr>
              <a:t>ε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spc="95" dirty="0" err="1">
                <a:solidFill>
                  <a:srgbClr val="FFFFFF"/>
                </a:solidFill>
                <a:latin typeface="Calibri"/>
                <a:cs typeface="Calibri"/>
              </a:rPr>
              <a:t>Пл</a:t>
            </a:r>
            <a:r>
              <a:rPr sz="1200" spc="5" dirty="0" err="1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lang="uk-UA" sz="1200" spc="-30" dirty="0" err="1" smtClean="0">
                <a:solidFill>
                  <a:srgbClr val="FFFFFF"/>
                </a:solidFill>
                <a:latin typeface="Calibri"/>
                <a:cs typeface="Calibri"/>
              </a:rPr>
              <a:t>ій</a:t>
            </a:r>
            <a:endParaRPr sz="12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15"/>
              </a:spcBef>
            </a:pPr>
            <a:r>
              <a:rPr lang="uk-UA" spc="60" dirty="0" smtClean="0"/>
              <a:t>розробити</a:t>
            </a:r>
            <a:r>
              <a:rPr spc="85" dirty="0" smtClean="0"/>
              <a:t> </a:t>
            </a:r>
            <a:r>
              <a:rPr lang="uk-UA" spc="60" dirty="0" smtClean="0"/>
              <a:t>відповідну реальній дійсності </a:t>
            </a:r>
            <a:r>
              <a:rPr spc="25" dirty="0" err="1" smtClean="0"/>
              <a:t>м</a:t>
            </a:r>
            <a:r>
              <a:rPr spc="-10" dirty="0" err="1" smtClean="0"/>
              <a:t>о</a:t>
            </a:r>
            <a:r>
              <a:rPr spc="50" dirty="0" err="1" smtClean="0"/>
              <a:t>дель</a:t>
            </a:r>
            <a:endParaRPr spc="50" dirty="0"/>
          </a:p>
          <a:p>
            <a:pPr marL="289560" marR="5080">
              <a:lnSpc>
                <a:spcPct val="110200"/>
              </a:lnSpc>
            </a:pPr>
            <a:r>
              <a:rPr lang="uk-UA" spc="40" dirty="0" smtClean="0"/>
              <a:t>отримати</a:t>
            </a:r>
            <a:r>
              <a:rPr spc="85" dirty="0" smtClean="0"/>
              <a:t> </a:t>
            </a:r>
            <a:r>
              <a:rPr spc="20" dirty="0" err="1" smtClean="0"/>
              <a:t>оц</a:t>
            </a:r>
            <a:r>
              <a:rPr lang="uk-UA" spc="20" dirty="0" smtClean="0"/>
              <a:t>і</a:t>
            </a:r>
            <a:r>
              <a:rPr spc="20" dirty="0" err="1" smtClean="0"/>
              <a:t>нки</a:t>
            </a:r>
            <a:r>
              <a:rPr spc="85" dirty="0" smtClean="0"/>
              <a:t> </a:t>
            </a:r>
            <a:r>
              <a:rPr spc="30" dirty="0" err="1" smtClean="0"/>
              <a:t>не</a:t>
            </a:r>
            <a:r>
              <a:rPr lang="uk-UA" spc="30" dirty="0" smtClean="0"/>
              <a:t>відомих</a:t>
            </a:r>
            <a:r>
              <a:rPr spc="85" dirty="0" smtClean="0"/>
              <a:t> </a:t>
            </a:r>
            <a:r>
              <a:rPr spc="45" dirty="0" err="1" smtClean="0"/>
              <a:t>параметр</a:t>
            </a:r>
            <a:r>
              <a:rPr lang="uk-UA" spc="45" dirty="0" smtClean="0"/>
              <a:t>і</a:t>
            </a:r>
            <a:r>
              <a:rPr spc="60" dirty="0" smtClean="0"/>
              <a:t>в</a:t>
            </a:r>
            <a:r>
              <a:rPr spc="60" dirty="0"/>
              <a:t>:</a:t>
            </a:r>
            <a:r>
              <a:rPr spc="95" dirty="0"/>
              <a:t> </a:t>
            </a:r>
            <a:r>
              <a:rPr spc="-520" dirty="0">
                <a:latin typeface="Lucida Sans Unicode"/>
                <a:cs typeface="Lucida Sans Unicode"/>
              </a:rPr>
              <a:t>β</a:t>
            </a:r>
            <a:r>
              <a:rPr sz="1650" spc="-217" baseline="12626" dirty="0">
                <a:latin typeface="Tahoma"/>
                <a:cs typeface="Tahoma"/>
              </a:rPr>
              <a:t>ˆ</a:t>
            </a:r>
            <a:r>
              <a:rPr sz="1200" spc="75" baseline="-10416" dirty="0">
                <a:latin typeface="Trebuchet MS"/>
                <a:cs typeface="Trebuchet MS"/>
              </a:rPr>
              <a:t>1</a:t>
            </a:r>
            <a:r>
              <a:rPr sz="1100" spc="55" dirty="0"/>
              <a:t>,</a:t>
            </a:r>
            <a:r>
              <a:rPr sz="1100" spc="85" dirty="0"/>
              <a:t> </a:t>
            </a:r>
            <a:r>
              <a:rPr sz="1100" spc="-520" dirty="0">
                <a:latin typeface="Lucida Sans Unicode"/>
                <a:cs typeface="Lucida Sans Unicode"/>
              </a:rPr>
              <a:t>β</a:t>
            </a:r>
            <a:r>
              <a:rPr sz="1650" spc="-217" baseline="12626" dirty="0">
                <a:latin typeface="Tahoma"/>
                <a:cs typeface="Tahoma"/>
              </a:rPr>
              <a:t>ˆ</a:t>
            </a:r>
            <a:r>
              <a:rPr sz="1200" baseline="-10416" dirty="0">
                <a:latin typeface="Trebuchet MS"/>
                <a:cs typeface="Trebuchet MS"/>
              </a:rPr>
              <a:t>2 </a:t>
            </a:r>
            <a:endParaRPr lang="uk-UA" sz="1200" baseline="-10416" dirty="0" smtClean="0">
              <a:latin typeface="Trebuchet MS"/>
              <a:cs typeface="Trebuchet MS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spc="35" dirty="0" smtClean="0"/>
              <a:t>зробити прогноз</a:t>
            </a:r>
            <a:r>
              <a:rPr sz="1100" spc="35" dirty="0" smtClean="0"/>
              <a:t>,</a:t>
            </a:r>
            <a:r>
              <a:rPr sz="1100" spc="85" dirty="0" smtClean="0"/>
              <a:t> </a:t>
            </a:r>
            <a:r>
              <a:rPr sz="1100" spc="45" dirty="0" err="1" smtClean="0"/>
              <a:t>зам</a:t>
            </a:r>
            <a:r>
              <a:rPr lang="uk-UA" sz="1100" spc="45" dirty="0" err="1" smtClean="0"/>
              <a:t>інивши</a:t>
            </a:r>
            <a:r>
              <a:rPr lang="uk-UA" sz="1100" spc="45" dirty="0" smtClean="0"/>
              <a:t> </a:t>
            </a:r>
            <a:r>
              <a:rPr sz="1100" spc="35" dirty="0" err="1" smtClean="0"/>
              <a:t>не</a:t>
            </a:r>
            <a:r>
              <a:rPr lang="uk-UA" sz="1100" spc="35" dirty="0" smtClean="0"/>
              <a:t>відомі</a:t>
            </a:r>
            <a:r>
              <a:rPr sz="1100" spc="90" dirty="0" smtClean="0"/>
              <a:t> </a:t>
            </a:r>
            <a:r>
              <a:rPr sz="1100" spc="-5" dirty="0" err="1" smtClean="0"/>
              <a:t>п</a:t>
            </a:r>
            <a:r>
              <a:rPr sz="1100" spc="65" dirty="0" err="1" smtClean="0"/>
              <a:t>араметр</a:t>
            </a:r>
            <a:r>
              <a:rPr lang="uk-UA" sz="1100" spc="65" dirty="0" smtClean="0"/>
              <a:t>и</a:t>
            </a:r>
            <a:r>
              <a:rPr sz="1100" spc="90" dirty="0" smtClean="0"/>
              <a:t> </a:t>
            </a:r>
            <a:r>
              <a:rPr sz="1100" spc="45" dirty="0" err="1"/>
              <a:t>на</a:t>
            </a:r>
            <a:r>
              <a:rPr sz="1100" spc="85" dirty="0"/>
              <a:t> </a:t>
            </a:r>
            <a:r>
              <a:rPr sz="1100" spc="25" dirty="0" err="1" smtClean="0"/>
              <a:t>оц</a:t>
            </a:r>
            <a:r>
              <a:rPr lang="uk-UA" sz="1100" spc="25" dirty="0" smtClean="0"/>
              <a:t>і</a:t>
            </a:r>
            <a:r>
              <a:rPr sz="1100" spc="25" dirty="0" err="1" smtClean="0"/>
              <a:t>нки</a:t>
            </a:r>
            <a:r>
              <a:rPr sz="1100" spc="25" dirty="0"/>
              <a:t>:</a:t>
            </a:r>
            <a:endParaRPr sz="1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474345" algn="ctr">
              <a:lnSpc>
                <a:spcPct val="100000"/>
              </a:lnSpc>
            </a:pPr>
            <a:r>
              <a:rPr i="1" spc="-515" dirty="0">
                <a:latin typeface="Trebuchet MS"/>
                <a:cs typeface="Trebuchet MS"/>
              </a:rPr>
              <a:t>y</a:t>
            </a:r>
            <a:r>
              <a:rPr spc="-140" dirty="0">
                <a:latin typeface="Tahoma"/>
                <a:cs typeface="Tahoma"/>
              </a:rPr>
              <a:t>ˆ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r>
              <a:rPr sz="1200" i="1" baseline="-10416" dirty="0">
                <a:latin typeface="Arial"/>
                <a:cs typeface="Arial"/>
              </a:rPr>
              <a:t> </a:t>
            </a:r>
            <a:r>
              <a:rPr sz="1200" i="1" spc="-30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Tahoma"/>
                <a:cs typeface="Tahoma"/>
              </a:rPr>
              <a:t>=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520" dirty="0">
                <a:latin typeface="Lucida Sans Unicode"/>
                <a:cs typeface="Lucida Sans Unicode"/>
              </a:rPr>
              <a:t>β</a:t>
            </a:r>
            <a:r>
              <a:rPr sz="1650" spc="-217" baseline="12626" dirty="0">
                <a:latin typeface="Tahoma"/>
                <a:cs typeface="Tahoma"/>
              </a:rPr>
              <a:t>ˆ</a:t>
            </a:r>
            <a:r>
              <a:rPr sz="1200" baseline="-10416" dirty="0">
                <a:latin typeface="Trebuchet MS"/>
                <a:cs typeface="Trebuchet MS"/>
              </a:rPr>
              <a:t>1</a:t>
            </a:r>
            <a:r>
              <a:rPr sz="1200" spc="75" baseline="-10416" dirty="0">
                <a:latin typeface="Trebuchet MS"/>
                <a:cs typeface="Trebuchet MS"/>
              </a:rPr>
              <a:t> </a:t>
            </a:r>
            <a:r>
              <a:rPr sz="1100" spc="40" dirty="0">
                <a:latin typeface="Tahoma"/>
                <a:cs typeface="Tahoma"/>
              </a:rPr>
              <a:t>+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520" dirty="0">
                <a:latin typeface="Lucida Sans Unicode"/>
                <a:cs typeface="Lucida Sans Unicode"/>
              </a:rPr>
              <a:t>β</a:t>
            </a:r>
            <a:r>
              <a:rPr sz="1650" spc="-217" baseline="12626" dirty="0">
                <a:latin typeface="Tahoma"/>
                <a:cs typeface="Tahoma"/>
              </a:rPr>
              <a:t>ˆ</a:t>
            </a:r>
            <a:r>
              <a:rPr sz="1200" spc="75" baseline="-10416" dirty="0">
                <a:latin typeface="Trebuchet MS"/>
                <a:cs typeface="Trebuchet MS"/>
              </a:rPr>
              <a:t>2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endParaRPr sz="1200" baseline="-10416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49847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203"/>
                </a:moveTo>
                <a:lnTo>
                  <a:pt x="1535978" y="106203"/>
                </a:lnTo>
                <a:lnTo>
                  <a:pt x="1535978" y="0"/>
                </a:lnTo>
                <a:lnTo>
                  <a:pt x="0" y="0"/>
                </a:lnTo>
                <a:lnTo>
                  <a:pt x="0" y="106203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5978" y="3349847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203"/>
                </a:moveTo>
                <a:lnTo>
                  <a:pt x="1535978" y="106203"/>
                </a:lnTo>
                <a:lnTo>
                  <a:pt x="1535978" y="0"/>
                </a:lnTo>
                <a:lnTo>
                  <a:pt x="0" y="0"/>
                </a:lnTo>
                <a:lnTo>
                  <a:pt x="0" y="106203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71957" y="3349847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203"/>
                </a:moveTo>
                <a:lnTo>
                  <a:pt x="1535978" y="106203"/>
                </a:lnTo>
                <a:lnTo>
                  <a:pt x="1535978" y="0"/>
                </a:lnTo>
                <a:lnTo>
                  <a:pt x="0" y="0"/>
                </a:lnTo>
                <a:lnTo>
                  <a:pt x="0" y="106203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-50" dirty="0" smtClean="0"/>
              <a:t>Графіки даних в </a:t>
            </a:r>
            <a:r>
              <a:rPr lang="en-US" spc="-50" dirty="0" err="1" smtClean="0"/>
              <a:t>RStudio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38543" y="505532"/>
            <a:ext cx="3838133" cy="2639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065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uk-UA" altLang="uk-UA" dirty="0" smtClean="0"/>
              <a:t>Візуалізація даних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0235"/>
            <a:ext cx="3600450" cy="26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3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ru-RU" spc="-105" dirty="0" err="1" smtClean="0"/>
              <a:t>Скриптовий</a:t>
            </a:r>
            <a:r>
              <a:rPr lang="ru-RU" spc="-105" dirty="0" smtClean="0"/>
              <a:t> </a:t>
            </a:r>
            <a:r>
              <a:rPr lang="ru-RU" spc="-105" dirty="0"/>
              <a:t>режим в </a:t>
            </a:r>
            <a:r>
              <a:rPr lang="en-US" spc="-105" dirty="0" err="1" smtClean="0"/>
              <a:t>RStudio</a:t>
            </a:r>
            <a:r>
              <a:rPr lang="en-US" spc="-105" dirty="0" smtClean="0"/>
              <a:t> (</a:t>
            </a:r>
            <a:r>
              <a:rPr lang="uk-UA" spc="-105" dirty="0" smtClean="0"/>
              <a:t>виконання команд</a:t>
            </a:r>
            <a:r>
              <a:rPr lang="en-US" spc="-105" dirty="0" smtClean="0"/>
              <a:t>) 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" y="614725"/>
            <a:ext cx="1388823" cy="2704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2443" y="640715"/>
            <a:ext cx="30929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https://cran.rstudio.com/</a:t>
            </a:r>
          </a:p>
          <a:p>
            <a:r>
              <a:rPr lang="uk-UA" sz="1600" dirty="0"/>
              <a:t>https://www.rstudio.com/products/rstudio/download/</a:t>
            </a:r>
          </a:p>
          <a:p>
            <a:endParaRPr lang="uk-UA" sz="1600" dirty="0"/>
          </a:p>
          <a:p>
            <a:r>
              <a:rPr lang="uk-UA" sz="1600" dirty="0"/>
              <a:t>https://rseek.org/</a:t>
            </a:r>
          </a:p>
          <a:p>
            <a:r>
              <a:rPr lang="uk-UA" sz="1600" dirty="0"/>
              <a:t>https://stats.stackexchange.com</a:t>
            </a:r>
          </a:p>
          <a:p>
            <a:r>
              <a:rPr lang="uk-UA" sz="1600" dirty="0"/>
              <a:t>https://stackoverflow.com</a:t>
            </a:r>
          </a:p>
          <a:p>
            <a:endParaRPr lang="uk-UA" sz="1600" dirty="0"/>
          </a:p>
          <a:p>
            <a:r>
              <a:rPr lang="uk-UA" sz="1600" dirty="0"/>
              <a:t>http://www.inp.nsk.su/~baldin/DataAnalysis/index.html</a:t>
            </a:r>
          </a:p>
        </p:txBody>
      </p:sp>
    </p:spTree>
    <p:extLst>
      <p:ext uri="{BB962C8B-B14F-4D97-AF65-F5344CB8AC3E}">
        <p14:creationId xmlns:p14="http://schemas.microsoft.com/office/powerpoint/2010/main" val="2195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ru-RU" spc="-105" dirty="0" err="1"/>
              <a:t>Консольний</a:t>
            </a:r>
            <a:r>
              <a:rPr lang="ru-RU" spc="-105" dirty="0"/>
              <a:t> режим в </a:t>
            </a:r>
            <a:r>
              <a:rPr lang="en-US" spc="-105" dirty="0" err="1"/>
              <a:t>RStudio</a:t>
            </a:r>
            <a:r>
              <a:rPr lang="en-US" spc="-105" dirty="0"/>
              <a:t> (</a:t>
            </a:r>
            <a:r>
              <a:rPr lang="uk-UA" spc="-105" dirty="0"/>
              <a:t>підключення бібліотек)</a:t>
            </a:r>
            <a:r>
              <a:rPr lang="en-US" spc="-105" dirty="0"/>
              <a:t> 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214899" y="3353655"/>
            <a:ext cx="10934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08212"/>
            <a:ext cx="3981450" cy="26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50151"/>
            <a:ext cx="4419496" cy="461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ru-RU" spc="-105" dirty="0" err="1" smtClean="0"/>
              <a:t>Консольний</a:t>
            </a:r>
            <a:r>
              <a:rPr lang="ru-RU" spc="-105" dirty="0" smtClean="0"/>
              <a:t> </a:t>
            </a:r>
            <a:r>
              <a:rPr lang="ru-RU" spc="-105" dirty="0"/>
              <a:t>режим в </a:t>
            </a:r>
            <a:r>
              <a:rPr lang="ru-RU" spc="-105" dirty="0" smtClean="0"/>
              <a:t>R</a:t>
            </a:r>
            <a:r>
              <a:rPr lang="en-US" spc="-105" dirty="0" smtClean="0"/>
              <a:t>Studio: </a:t>
            </a:r>
            <a:r>
              <a:rPr lang="uk-UA" spc="-105" dirty="0" smtClean="0"/>
              <a:t>інтерпретація даних за автоматизованими розрахунками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214899" y="3353655"/>
            <a:ext cx="10934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28014"/>
            <a:ext cx="3905250" cy="26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4175" y="3151823"/>
            <a:ext cx="960438" cy="23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706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51953" y="3151823"/>
            <a:ext cx="1459865" cy="23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706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5895" y="314518"/>
            <a:ext cx="3918585" cy="512128"/>
          </a:xfrm>
        </p:spPr>
        <p:txBody>
          <a:bodyPr/>
          <a:lstStyle/>
          <a:p>
            <a:pPr algn="ctr" eaLnBrk="1" hangingPunct="1"/>
            <a:r>
              <a:rPr lang="uk-UA" altLang="ru-RU" sz="3328" dirty="0">
                <a:solidFill>
                  <a:schemeClr val="tx1"/>
                </a:solidFill>
              </a:rPr>
              <a:t>Дякую за увагу!</a:t>
            </a:r>
            <a:endParaRPr lang="en-US" altLang="ru-RU" sz="3328" dirty="0">
              <a:solidFill>
                <a:schemeClr val="tx1"/>
              </a:solidFill>
            </a:endParaRPr>
          </a:p>
        </p:txBody>
      </p:sp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453807" y="2944528"/>
            <a:ext cx="37297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908"/>
          </a:p>
        </p:txBody>
      </p:sp>
      <p:sp>
        <p:nvSpPr>
          <p:cNvPr id="1229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07673" y="2445101"/>
            <a:ext cx="3585633" cy="418961"/>
          </a:xfrm>
          <a:effectLst>
            <a:outerShdw dist="71842" dir="2700000" algn="ctr" rotWithShape="0">
              <a:srgbClr val="B2B2B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3025" dirty="0"/>
              <a:t>kobetz@ukr.net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07" y="1040598"/>
            <a:ext cx="1268728" cy="12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47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-60" dirty="0" smtClean="0"/>
              <a:t>Цільова аудиторія</a:t>
            </a:r>
            <a:r>
              <a:rPr spc="-15" dirty="0" smtClean="0"/>
              <a:t>:</a:t>
            </a:r>
            <a:endParaRPr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11928" y="358775"/>
            <a:ext cx="4543476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0" marR="5080" indent="-457200">
              <a:lnSpc>
                <a:spcPct val="110200"/>
              </a:lnSpc>
              <a:buAutoNum type="arabicPeriod"/>
            </a:pPr>
            <a:r>
              <a:rPr lang="uk-UA" sz="2000" spc="40" dirty="0" smtClean="0">
                <a:latin typeface="Garamond"/>
                <a:cs typeface="Garamond"/>
              </a:rPr>
              <a:t>Для економічних спеціальностей (для аналізу ринку)</a:t>
            </a:r>
          </a:p>
          <a:p>
            <a:pPr marL="746760" marR="5080" indent="-457200">
              <a:lnSpc>
                <a:spcPct val="110200"/>
              </a:lnSpc>
              <a:buAutoNum type="arabicPeriod"/>
            </a:pPr>
            <a:r>
              <a:rPr lang="uk-UA" sz="2000" spc="35" dirty="0" smtClean="0">
                <a:latin typeface="Garamond"/>
                <a:cs typeface="Garamond"/>
              </a:rPr>
              <a:t>Для </a:t>
            </a:r>
            <a:r>
              <a:rPr lang="uk-UA" sz="2000" spc="35" dirty="0" smtClean="0">
                <a:latin typeface="Garamond"/>
                <a:cs typeface="Garamond"/>
              </a:rPr>
              <a:t>соціологів</a:t>
            </a:r>
            <a:r>
              <a:rPr lang="en-US" sz="2000" spc="35" dirty="0" smtClean="0">
                <a:latin typeface="Garamond"/>
                <a:cs typeface="Garamond"/>
              </a:rPr>
              <a:t> </a:t>
            </a:r>
            <a:r>
              <a:rPr lang="uk-UA" sz="2000" spc="35" dirty="0" smtClean="0">
                <a:latin typeface="Garamond"/>
                <a:cs typeface="Garamond"/>
              </a:rPr>
              <a:t>і педагогів</a:t>
            </a:r>
            <a:r>
              <a:rPr lang="en-US" sz="2000" spc="35" dirty="0" smtClean="0">
                <a:latin typeface="Garamond"/>
                <a:cs typeface="Garamond"/>
              </a:rPr>
              <a:t> </a:t>
            </a:r>
            <a:r>
              <a:rPr lang="en-US" sz="2000" spc="35" dirty="0" smtClean="0">
                <a:latin typeface="Garamond"/>
                <a:cs typeface="Garamond"/>
              </a:rPr>
              <a:t>(</a:t>
            </a:r>
            <a:r>
              <a:rPr lang="uk-UA" sz="2000" spc="35" dirty="0" smtClean="0">
                <a:latin typeface="Garamond"/>
                <a:cs typeface="Garamond"/>
              </a:rPr>
              <a:t>проведення </a:t>
            </a:r>
            <a:r>
              <a:rPr lang="uk-UA" sz="2000" spc="35" dirty="0" smtClean="0">
                <a:latin typeface="Garamond"/>
                <a:cs typeface="Garamond"/>
              </a:rPr>
              <a:t>опитувань</a:t>
            </a:r>
            <a:r>
              <a:rPr lang="en-US" sz="2000" spc="35" dirty="0" smtClean="0">
                <a:latin typeface="Garamond"/>
                <a:cs typeface="Garamond"/>
              </a:rPr>
              <a:t>)</a:t>
            </a:r>
            <a:endParaRPr lang="uk-UA" sz="2000" spc="35" dirty="0" smtClean="0">
              <a:latin typeface="Garamond"/>
              <a:cs typeface="Garamond"/>
            </a:endParaRPr>
          </a:p>
          <a:p>
            <a:pPr marL="746760" marR="5080" indent="-457200">
              <a:lnSpc>
                <a:spcPct val="110200"/>
              </a:lnSpc>
              <a:buAutoNum type="arabicPeriod"/>
            </a:pPr>
            <a:r>
              <a:rPr lang="uk-UA" sz="2000" spc="35" dirty="0" smtClean="0">
                <a:latin typeface="Garamond"/>
                <a:cs typeface="Garamond"/>
              </a:rPr>
              <a:t>Для ІТ спеціальностей (</a:t>
            </a:r>
            <a:r>
              <a:rPr lang="en-US" sz="2000" spc="35" dirty="0" smtClean="0">
                <a:latin typeface="Garamond"/>
                <a:cs typeface="Garamond"/>
              </a:rPr>
              <a:t>Data Scientist</a:t>
            </a:r>
            <a:r>
              <a:rPr lang="uk-UA" sz="2000" spc="35" dirty="0" smtClean="0">
                <a:latin typeface="Garamond"/>
                <a:cs typeface="Garamond"/>
              </a:rPr>
              <a:t>)</a:t>
            </a:r>
          </a:p>
          <a:p>
            <a:pPr marL="746760" marR="5080" indent="-457200">
              <a:lnSpc>
                <a:spcPct val="110200"/>
              </a:lnSpc>
              <a:buAutoNum type="arabicPeriod"/>
            </a:pPr>
            <a:r>
              <a:rPr lang="uk-UA" sz="2000" dirty="0" smtClean="0">
                <a:latin typeface="Garamond"/>
                <a:cs typeface="Garamond"/>
              </a:rPr>
              <a:t>Для здобувачів, які хочуть навчитися аналізувати дані в професійній діяльності</a:t>
            </a:r>
            <a:endParaRPr sz="20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73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altLang="ru-RU" dirty="0" err="1" smtClean="0"/>
              <a:t>Електронні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ресурси</a:t>
            </a:r>
            <a:r>
              <a:rPr lang="ru-RU" altLang="ru-RU" dirty="0" smtClean="0"/>
              <a:t> </a:t>
            </a:r>
            <a:r>
              <a:rPr lang="ru-RU" altLang="ru-RU" dirty="0"/>
              <a:t>для </a:t>
            </a:r>
            <a:r>
              <a:rPr lang="ru-RU" altLang="ru-RU" dirty="0" err="1" smtClean="0"/>
              <a:t>дисципліни</a:t>
            </a:r>
            <a:r>
              <a:rPr lang="ru-RU" altLang="ru-RU" dirty="0" smtClean="0"/>
              <a:t>:</a:t>
            </a:r>
            <a:endParaRPr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222518" y="484386"/>
            <a:ext cx="433288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2000" dirty="0"/>
              <a:t>• Навчальний посібник з європейськими вимогами до підготовки проєкту (практичне керівництво для проведення всіх етапів планування проєктної заявки)</a:t>
            </a:r>
          </a:p>
          <a:p>
            <a:pPr>
              <a:lnSpc>
                <a:spcPct val="90000"/>
              </a:lnSpc>
              <a:defRPr/>
            </a:pPr>
            <a:r>
              <a:rPr lang="uk-UA" sz="2000" dirty="0" smtClean="0"/>
              <a:t>• Навчальний посібник «Економетрика в </a:t>
            </a:r>
            <a:r>
              <a:rPr lang="en-US" sz="2000" dirty="0" err="1" smtClean="0"/>
              <a:t>RStudio</a:t>
            </a:r>
            <a:r>
              <a:rPr lang="uk-UA" sz="2000" dirty="0" smtClean="0"/>
              <a:t>»</a:t>
            </a: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uk-UA" sz="2000" dirty="0" smtClean="0"/>
              <a:t>• Презентації для лекцій, роздаткові матеріали для аналізу даних</a:t>
            </a:r>
            <a:endParaRPr lang="en-US" sz="2000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594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-60" dirty="0" smtClean="0"/>
              <a:t>Програмні результати навчання</a:t>
            </a:r>
            <a:r>
              <a:rPr spc="-15" dirty="0" smtClean="0"/>
              <a:t>:</a:t>
            </a:r>
            <a:endParaRPr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123774" y="511175"/>
            <a:ext cx="4391023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uk-UA" sz="1400" dirty="0" smtClean="0"/>
              <a:t>1) вміти </a:t>
            </a:r>
            <a:r>
              <a:rPr lang="uk-UA" sz="1400" dirty="0"/>
              <a:t>складати анотацію і заявку на отримання гранту (проєкту</a:t>
            </a:r>
            <a:r>
              <a:rPr lang="uk-UA" sz="1400" dirty="0" smtClean="0"/>
              <a:t>), оцінювати </a:t>
            </a:r>
            <a:r>
              <a:rPr lang="uk-UA" sz="1400" dirty="0"/>
              <a:t>бюджет проєкту;</a:t>
            </a:r>
          </a:p>
          <a:p>
            <a:pPr algn="just"/>
            <a:r>
              <a:rPr lang="uk-UA" sz="1400" dirty="0" smtClean="0"/>
              <a:t>2) розподіляти </a:t>
            </a:r>
            <a:r>
              <a:rPr lang="uk-UA" sz="1400" dirty="0"/>
              <a:t>завдання між учасниками проєкту;</a:t>
            </a:r>
          </a:p>
          <a:p>
            <a:pPr algn="just"/>
            <a:r>
              <a:rPr lang="uk-UA" sz="1400" dirty="0" smtClean="0"/>
              <a:t>3) планувати </a:t>
            </a:r>
            <a:r>
              <a:rPr lang="uk-UA" sz="1400" dirty="0"/>
              <a:t>строк реалізації проєкту за допомогою графіку </a:t>
            </a:r>
            <a:r>
              <a:rPr lang="uk-UA" sz="1400" dirty="0" err="1"/>
              <a:t>Ганта</a:t>
            </a:r>
            <a:r>
              <a:rPr lang="uk-UA" sz="1400" dirty="0"/>
              <a:t>. </a:t>
            </a:r>
          </a:p>
          <a:p>
            <a:pPr algn="just"/>
            <a:r>
              <a:rPr lang="uk-UA" sz="1400" dirty="0" smtClean="0"/>
              <a:t>4) </a:t>
            </a:r>
            <a:r>
              <a:rPr lang="uk-UA" sz="1400" dirty="0" smtClean="0"/>
              <a:t>Підключати </a:t>
            </a:r>
            <a:r>
              <a:rPr lang="uk-UA" sz="1400" dirty="0" smtClean="0"/>
              <a:t>зовнішні дані для виявлення причинно- наслідкових зв'язків між змінними.</a:t>
            </a:r>
          </a:p>
          <a:p>
            <a:pPr algn="just"/>
            <a:r>
              <a:rPr lang="ru-RU" sz="1400" dirty="0" smtClean="0"/>
              <a:t>5)</a:t>
            </a:r>
            <a:r>
              <a:rPr lang="uk-UA" sz="1400" dirty="0" smtClean="0"/>
              <a:t> Перевіряти гіпотези і виявляти</a:t>
            </a:r>
            <a:r>
              <a:rPr lang="uk-UA" sz="1400" dirty="0" smtClean="0"/>
              <a:t>, які змінні мають статистично значимий вплив і які з них слід враховувати при прийнятті рішень.</a:t>
            </a:r>
          </a:p>
          <a:p>
            <a:pPr algn="just"/>
            <a:r>
              <a:rPr lang="uk-UA" sz="1400" dirty="0" smtClean="0"/>
              <a:t>6)</a:t>
            </a:r>
            <a:r>
              <a:rPr lang="uk-UA" sz="1400" dirty="0" smtClean="0"/>
              <a:t> </a:t>
            </a:r>
            <a:r>
              <a:rPr lang="uk-UA" sz="1400" dirty="0" smtClean="0"/>
              <a:t>Оцінювати якість побудованих залежностей між змінними</a:t>
            </a:r>
            <a:r>
              <a:rPr lang="uk-UA" sz="1400" dirty="0" smtClean="0"/>
              <a:t>.</a:t>
            </a:r>
            <a:endParaRPr lang="uk-UA" sz="1400" dirty="0" smtClean="0"/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6972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altLang="ru-RU" dirty="0" smtClean="0"/>
              <a:t>Структура дисципліни</a:t>
            </a:r>
            <a:endParaRPr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95250" y="511175"/>
            <a:ext cx="4391023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ТЕМА </a:t>
            </a:r>
            <a:r>
              <a:rPr lang="en-US" sz="1500" dirty="0"/>
              <a:t>I. </a:t>
            </a:r>
            <a:r>
              <a:rPr lang="ru-RU" sz="1500" dirty="0"/>
              <a:t>ПРОЄКТНИЙ МЕНЕДЖМЕНТ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ТЕМА </a:t>
            </a:r>
            <a:r>
              <a:rPr lang="en-US" sz="1500" dirty="0"/>
              <a:t>I</a:t>
            </a:r>
            <a:r>
              <a:rPr lang="ru-RU" sz="1500" dirty="0"/>
              <a:t>І. ЕТАПИ ПІДГОТОВКИ ПРОЄКТНОЇ ЗАЯВКИ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ТЕМА І</a:t>
            </a:r>
            <a:r>
              <a:rPr lang="en-US" sz="1500" dirty="0"/>
              <a:t>I</a:t>
            </a:r>
            <a:r>
              <a:rPr lang="ru-RU" sz="1500" dirty="0"/>
              <a:t>І. ПІДГОТОВКА ЛОГІКО-СТРУКТУРНОЇ МАТРИЦІ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ТЕМА І</a:t>
            </a:r>
            <a:r>
              <a:rPr lang="en-US" sz="1500" dirty="0"/>
              <a:t>V. </a:t>
            </a:r>
            <a:r>
              <a:rPr lang="ru-RU" sz="1500" dirty="0"/>
              <a:t>РОЗРАХУНОК БЮДЖЕТУ ДЛЯ РЕАЛІЗАЦІЇ ПРОЄКТУ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ТЕМА </a:t>
            </a:r>
            <a:r>
              <a:rPr lang="en-US" sz="1500" dirty="0" smtClean="0"/>
              <a:t>V</a:t>
            </a:r>
            <a:r>
              <a:rPr lang="ru-RU" sz="1500" dirty="0" smtClean="0"/>
              <a:t>. </a:t>
            </a:r>
            <a:r>
              <a:rPr lang="ru-RU" sz="1500" dirty="0" err="1"/>
              <a:t>Перевірка</a:t>
            </a:r>
            <a:r>
              <a:rPr lang="ru-RU" sz="1500" dirty="0"/>
              <a:t> </a:t>
            </a:r>
            <a:r>
              <a:rPr lang="ru-RU" sz="1500" dirty="0" err="1"/>
              <a:t>якості</a:t>
            </a:r>
            <a:r>
              <a:rPr lang="ru-RU" sz="1500" dirty="0"/>
              <a:t> </a:t>
            </a:r>
            <a:r>
              <a:rPr lang="ru-RU" sz="1500" dirty="0" err="1"/>
              <a:t>моделі</a:t>
            </a:r>
            <a:r>
              <a:rPr lang="ru-RU" sz="1500" dirty="0"/>
              <a:t> і </a:t>
            </a:r>
            <a:r>
              <a:rPr lang="ru-RU" sz="1500" dirty="0" err="1"/>
              <a:t>значимості</a:t>
            </a:r>
            <a:r>
              <a:rPr lang="ru-RU" sz="1500" dirty="0"/>
              <a:t> </a:t>
            </a:r>
            <a:r>
              <a:rPr lang="ru-RU" sz="1500" dirty="0" err="1"/>
              <a:t>впливу</a:t>
            </a:r>
            <a:r>
              <a:rPr lang="ru-RU" sz="1500" dirty="0"/>
              <a:t> </a:t>
            </a:r>
            <a:r>
              <a:rPr lang="ru-RU" sz="1500" dirty="0" err="1"/>
              <a:t>факторів</a:t>
            </a:r>
            <a:endParaRPr lang="ru-RU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ТЕМА </a:t>
            </a:r>
            <a:r>
              <a:rPr lang="en-US" sz="1500" dirty="0"/>
              <a:t>V</a:t>
            </a:r>
            <a:r>
              <a:rPr lang="ru-RU" sz="1500" dirty="0" smtClean="0"/>
              <a:t>І</a:t>
            </a:r>
            <a:r>
              <a:rPr lang="ru-RU" sz="1500" dirty="0"/>
              <a:t>. </a:t>
            </a:r>
            <a:r>
              <a:rPr lang="ru-RU" sz="1500" dirty="0" err="1"/>
              <a:t>Перевірка</a:t>
            </a:r>
            <a:r>
              <a:rPr lang="ru-RU" sz="1500" dirty="0"/>
              <a:t> </a:t>
            </a:r>
            <a:r>
              <a:rPr lang="ru-RU" sz="1500" dirty="0" err="1"/>
              <a:t>гіпотез</a:t>
            </a:r>
            <a:r>
              <a:rPr lang="ru-RU" sz="1500" dirty="0"/>
              <a:t> для </a:t>
            </a:r>
            <a:r>
              <a:rPr lang="ru-RU" sz="1500" dirty="0" err="1"/>
              <a:t>регресійної</a:t>
            </a:r>
            <a:r>
              <a:rPr lang="ru-RU" sz="1500" dirty="0"/>
              <a:t> </a:t>
            </a:r>
            <a:r>
              <a:rPr lang="ru-RU" sz="1500" dirty="0" err="1"/>
              <a:t>моделі</a:t>
            </a:r>
            <a:r>
              <a:rPr lang="ru-RU" sz="1500" dirty="0"/>
              <a:t> в </a:t>
            </a:r>
            <a:r>
              <a:rPr lang="en-US" sz="1500" dirty="0" err="1"/>
              <a:t>RStudio</a:t>
            </a:r>
            <a:r>
              <a:rPr lang="en-US" sz="1500" dirty="0"/>
              <a:t> </a:t>
            </a:r>
            <a:r>
              <a:rPr lang="ru-RU" sz="1500" dirty="0"/>
              <a:t>на </a:t>
            </a:r>
            <a:r>
              <a:rPr lang="ru-RU" sz="1500" dirty="0" err="1"/>
              <a:t>реальних</a:t>
            </a:r>
            <a:r>
              <a:rPr lang="ru-RU" sz="1500" dirty="0"/>
              <a:t> </a:t>
            </a:r>
            <a:r>
              <a:rPr lang="ru-RU" sz="1500" dirty="0" err="1"/>
              <a:t>даних</a:t>
            </a:r>
            <a:endParaRPr lang="ru-RU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Тема </a:t>
            </a:r>
            <a:r>
              <a:rPr lang="en-US" sz="1500" dirty="0" smtClean="0"/>
              <a:t>VII. </a:t>
            </a:r>
            <a:r>
              <a:rPr lang="ru-RU" sz="1500" dirty="0" err="1"/>
              <a:t>Побудова</a:t>
            </a:r>
            <a:r>
              <a:rPr lang="ru-RU" sz="1500" dirty="0"/>
              <a:t> </a:t>
            </a:r>
            <a:r>
              <a:rPr lang="ru-RU" sz="1500" dirty="0" err="1"/>
              <a:t>прогнозів</a:t>
            </a:r>
            <a:r>
              <a:rPr lang="ru-RU" sz="1500" dirty="0"/>
              <a:t> і </a:t>
            </a:r>
            <a:r>
              <a:rPr lang="ru-RU" sz="1500" dirty="0" err="1"/>
              <a:t>графіків</a:t>
            </a:r>
            <a:r>
              <a:rPr lang="ru-RU" sz="1500" dirty="0"/>
              <a:t> для </a:t>
            </a:r>
            <a:r>
              <a:rPr lang="ru-RU" sz="1500" dirty="0" err="1"/>
              <a:t>даних</a:t>
            </a:r>
            <a:r>
              <a:rPr lang="ru-RU" sz="1500" dirty="0"/>
              <a:t> в </a:t>
            </a:r>
            <a:r>
              <a:rPr lang="en-US" sz="1500" dirty="0" err="1"/>
              <a:t>RStudio</a:t>
            </a:r>
            <a:endParaRPr lang="en-US" sz="1500" dirty="0"/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601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58" y="205718"/>
            <a:ext cx="4421977" cy="2904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</p:spTree>
    <p:extLst>
      <p:ext uri="{BB962C8B-B14F-4D97-AF65-F5344CB8AC3E}">
        <p14:creationId xmlns:p14="http://schemas.microsoft.com/office/powerpoint/2010/main" val="220732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57" y="59978"/>
            <a:ext cx="3831316" cy="250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3" name="object 3"/>
          <p:cNvSpPr txBox="1"/>
          <p:nvPr/>
        </p:nvSpPr>
        <p:spPr>
          <a:xfrm>
            <a:off x="2160216" y="2637988"/>
            <a:ext cx="2305050" cy="621004"/>
          </a:xfrm>
          <a:prstGeom prst="rect">
            <a:avLst/>
          </a:prstGeom>
          <a:ln w="28574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81" marR="159123"/>
            <a:r>
              <a:rPr sz="807" b="1" spc="-38" dirty="0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sz="807" b="1" dirty="0">
                <a:solidFill>
                  <a:srgbClr val="C00000"/>
                </a:solidFill>
                <a:latin typeface="Arial"/>
                <a:cs typeface="Arial"/>
              </a:rPr>
              <a:t>ра</a:t>
            </a:r>
            <a:r>
              <a:rPr sz="807" b="1" spc="-1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807" b="1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807" b="1" spc="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–</a:t>
            </a:r>
            <a:r>
              <a:rPr sz="807" spc="-10" dirty="0">
                <a:latin typeface="Arial"/>
                <a:cs typeface="Arial"/>
              </a:rPr>
              <a:t> </a:t>
            </a:r>
            <a:r>
              <a:rPr sz="807" spc="-18" dirty="0">
                <a:latin typeface="Arial"/>
                <a:cs typeface="Arial"/>
              </a:rPr>
              <a:t>ц</a:t>
            </a:r>
            <a:r>
              <a:rPr sz="807" dirty="0">
                <a:latin typeface="Arial"/>
                <a:cs typeface="Arial"/>
              </a:rPr>
              <a:t>е </a:t>
            </a:r>
            <a:r>
              <a:rPr sz="807" spc="-18" dirty="0">
                <a:latin typeface="Arial"/>
                <a:cs typeface="Arial"/>
              </a:rPr>
              <a:t>бе</a:t>
            </a:r>
            <a:r>
              <a:rPr sz="807" spc="3" dirty="0">
                <a:latin typeface="Arial"/>
                <a:cs typeface="Arial"/>
              </a:rPr>
              <a:t>з</a:t>
            </a:r>
            <a:r>
              <a:rPr sz="807" spc="-5" dirty="0">
                <a:latin typeface="Arial"/>
                <a:cs typeface="Arial"/>
              </a:rPr>
              <a:t>по</a:t>
            </a:r>
            <a:r>
              <a:rPr sz="807" spc="-8" dirty="0">
                <a:latin typeface="Arial"/>
                <a:cs typeface="Arial"/>
              </a:rPr>
              <a:t>в</a:t>
            </a:r>
            <a:r>
              <a:rPr sz="807" spc="-5" dirty="0">
                <a:latin typeface="Arial"/>
                <a:cs typeface="Arial"/>
              </a:rPr>
              <a:t>ор</a:t>
            </a:r>
            <a:r>
              <a:rPr sz="807" spc="-18" dirty="0">
                <a:latin typeface="Arial"/>
                <a:cs typeface="Arial"/>
              </a:rPr>
              <a:t>о</a:t>
            </a:r>
            <a:r>
              <a:rPr sz="807" spc="3" dirty="0">
                <a:latin typeface="Arial"/>
                <a:cs typeface="Arial"/>
              </a:rPr>
              <a:t>т</a:t>
            </a:r>
            <a:r>
              <a:rPr sz="807" dirty="0">
                <a:latin typeface="Arial"/>
                <a:cs typeface="Arial"/>
              </a:rPr>
              <a:t>ні</a:t>
            </a:r>
            <a:r>
              <a:rPr sz="807" spc="-18" dirty="0">
                <a:latin typeface="Arial"/>
                <a:cs typeface="Arial"/>
              </a:rPr>
              <a:t> </a:t>
            </a:r>
            <a:r>
              <a:rPr sz="807" spc="5" dirty="0">
                <a:latin typeface="Arial"/>
                <a:cs typeface="Arial"/>
              </a:rPr>
              <a:t>к</a:t>
            </a:r>
            <a:r>
              <a:rPr sz="807" spc="-5" dirty="0">
                <a:latin typeface="Arial"/>
                <a:cs typeface="Arial"/>
              </a:rPr>
              <a:t>о</a:t>
            </a:r>
            <a:r>
              <a:rPr sz="807" dirty="0">
                <a:latin typeface="Arial"/>
                <a:cs typeface="Arial"/>
              </a:rPr>
              <a:t>ш</a:t>
            </a:r>
            <a:r>
              <a:rPr sz="807" spc="3" dirty="0">
                <a:latin typeface="Arial"/>
                <a:cs typeface="Arial"/>
              </a:rPr>
              <a:t>т</a:t>
            </a:r>
            <a:r>
              <a:rPr sz="807" spc="-8" dirty="0">
                <a:latin typeface="Arial"/>
                <a:cs typeface="Arial"/>
              </a:rPr>
              <a:t>и</a:t>
            </a:r>
            <a:r>
              <a:rPr sz="807" dirty="0">
                <a:latin typeface="Arial"/>
                <a:cs typeface="Arial"/>
              </a:rPr>
              <a:t>,</a:t>
            </a:r>
            <a:r>
              <a:rPr sz="807" spc="-3" dirty="0">
                <a:latin typeface="Arial"/>
                <a:cs typeface="Arial"/>
              </a:rPr>
              <a:t> </a:t>
            </a:r>
            <a:r>
              <a:rPr sz="807" spc="-5" dirty="0">
                <a:latin typeface="Arial"/>
                <a:cs typeface="Arial"/>
              </a:rPr>
              <a:t>як</a:t>
            </a:r>
            <a:r>
              <a:rPr sz="807" dirty="0">
                <a:latin typeface="Arial"/>
                <a:cs typeface="Arial"/>
              </a:rPr>
              <a:t>і </a:t>
            </a:r>
            <a:r>
              <a:rPr sz="807" spc="-5" dirty="0">
                <a:latin typeface="Arial"/>
                <a:cs typeface="Arial"/>
              </a:rPr>
              <a:t>пр</a:t>
            </a:r>
            <a:r>
              <a:rPr sz="807" spc="-8" dirty="0">
                <a:latin typeface="Arial"/>
                <a:cs typeface="Arial"/>
              </a:rPr>
              <a:t>и</a:t>
            </a:r>
            <a:r>
              <a:rPr sz="807" spc="3" dirty="0">
                <a:latin typeface="Arial"/>
                <a:cs typeface="Arial"/>
              </a:rPr>
              <a:t>с</a:t>
            </a:r>
            <a:r>
              <a:rPr sz="807" spc="-30" dirty="0">
                <a:latin typeface="Arial"/>
                <a:cs typeface="Arial"/>
              </a:rPr>
              <a:t>у</a:t>
            </a:r>
            <a:r>
              <a:rPr sz="807" dirty="0">
                <a:latin typeface="Arial"/>
                <a:cs typeface="Arial"/>
              </a:rPr>
              <a:t>д</a:t>
            </a:r>
            <a:r>
              <a:rPr sz="807" spc="13" dirty="0">
                <a:latin typeface="Arial"/>
                <a:cs typeface="Arial"/>
              </a:rPr>
              <a:t>ж</a:t>
            </a:r>
            <a:r>
              <a:rPr sz="807" spc="-8" dirty="0">
                <a:latin typeface="Arial"/>
                <a:cs typeface="Arial"/>
              </a:rPr>
              <a:t>у</a:t>
            </a:r>
            <a:r>
              <a:rPr sz="807" spc="-18" dirty="0">
                <a:latin typeface="Arial"/>
                <a:cs typeface="Arial"/>
              </a:rPr>
              <a:t>ю</a:t>
            </a:r>
            <a:r>
              <a:rPr sz="807" spc="3" dirty="0">
                <a:latin typeface="Arial"/>
                <a:cs typeface="Arial"/>
              </a:rPr>
              <a:t>т</a:t>
            </a:r>
            <a:r>
              <a:rPr sz="807" dirty="0">
                <a:latin typeface="Arial"/>
                <a:cs typeface="Arial"/>
              </a:rPr>
              <a:t>ь</a:t>
            </a:r>
            <a:r>
              <a:rPr sz="807" spc="5" dirty="0">
                <a:latin typeface="Arial"/>
                <a:cs typeface="Arial"/>
              </a:rPr>
              <a:t>с</a:t>
            </a:r>
            <a:r>
              <a:rPr sz="807" dirty="0">
                <a:latin typeface="Arial"/>
                <a:cs typeface="Arial"/>
              </a:rPr>
              <a:t>я</a:t>
            </a:r>
            <a:r>
              <a:rPr sz="807" spc="-23" dirty="0">
                <a:latin typeface="Arial"/>
                <a:cs typeface="Arial"/>
              </a:rPr>
              <a:t> </a:t>
            </a:r>
            <a:r>
              <a:rPr sz="807" spc="-5" dirty="0">
                <a:latin typeface="Arial"/>
                <a:cs typeface="Arial"/>
              </a:rPr>
              <a:t>ор</a:t>
            </a:r>
            <a:r>
              <a:rPr sz="807" spc="-20" dirty="0">
                <a:latin typeface="Arial"/>
                <a:cs typeface="Arial"/>
              </a:rPr>
              <a:t>г</a:t>
            </a:r>
            <a:r>
              <a:rPr sz="807" spc="-5" dirty="0">
                <a:latin typeface="Arial"/>
                <a:cs typeface="Arial"/>
              </a:rPr>
              <a:t>а</a:t>
            </a:r>
            <a:r>
              <a:rPr sz="807" dirty="0">
                <a:latin typeface="Arial"/>
                <a:cs typeface="Arial"/>
              </a:rPr>
              <a:t>ні</a:t>
            </a:r>
            <a:r>
              <a:rPr sz="807" spc="3" dirty="0">
                <a:latin typeface="Arial"/>
                <a:cs typeface="Arial"/>
              </a:rPr>
              <a:t>з</a:t>
            </a:r>
            <a:r>
              <a:rPr sz="807" spc="-5" dirty="0">
                <a:latin typeface="Arial"/>
                <a:cs typeface="Arial"/>
              </a:rPr>
              <a:t>ац</a:t>
            </a:r>
            <a:r>
              <a:rPr sz="807" dirty="0">
                <a:latin typeface="Arial"/>
                <a:cs typeface="Arial"/>
              </a:rPr>
              <a:t>іям</a:t>
            </a:r>
            <a:r>
              <a:rPr sz="807" spc="-23" dirty="0">
                <a:latin typeface="Arial"/>
                <a:cs typeface="Arial"/>
              </a:rPr>
              <a:t> </a:t>
            </a:r>
            <a:r>
              <a:rPr sz="807" spc="-10" dirty="0">
                <a:latin typeface="Arial"/>
                <a:cs typeface="Arial"/>
              </a:rPr>
              <a:t>т</a:t>
            </a:r>
            <a:r>
              <a:rPr sz="807" dirty="0">
                <a:latin typeface="Arial"/>
                <a:cs typeface="Arial"/>
              </a:rPr>
              <a:t>а </a:t>
            </a:r>
            <a:r>
              <a:rPr sz="807" spc="-5" dirty="0">
                <a:latin typeface="Arial"/>
                <a:cs typeface="Arial"/>
              </a:rPr>
              <a:t>о</a:t>
            </a:r>
            <a:r>
              <a:rPr sz="807" spc="15" dirty="0">
                <a:latin typeface="Arial"/>
                <a:cs typeface="Arial"/>
              </a:rPr>
              <a:t>с</a:t>
            </a:r>
            <a:r>
              <a:rPr sz="807" spc="-5" dirty="0">
                <a:latin typeface="Arial"/>
                <a:cs typeface="Arial"/>
              </a:rPr>
              <a:t>о</a:t>
            </a:r>
            <a:r>
              <a:rPr sz="807" spc="-30" dirty="0">
                <a:latin typeface="Arial"/>
                <a:cs typeface="Arial"/>
              </a:rPr>
              <a:t>б</a:t>
            </a:r>
            <a:r>
              <a:rPr sz="807" spc="-5" dirty="0">
                <a:latin typeface="Arial"/>
                <a:cs typeface="Arial"/>
              </a:rPr>
              <a:t>а</a:t>
            </a:r>
            <a:r>
              <a:rPr sz="807" dirty="0">
                <a:latin typeface="Arial"/>
                <a:cs typeface="Arial"/>
              </a:rPr>
              <a:t>м</a:t>
            </a:r>
            <a:r>
              <a:rPr sz="807" spc="-10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для </a:t>
            </a:r>
            <a:r>
              <a:rPr sz="807" spc="-10" dirty="0">
                <a:latin typeface="Arial"/>
                <a:cs typeface="Arial"/>
              </a:rPr>
              <a:t>з</a:t>
            </a:r>
            <a:r>
              <a:rPr sz="807" dirty="0">
                <a:latin typeface="Arial"/>
                <a:cs typeface="Arial"/>
              </a:rPr>
              <a:t>ді</a:t>
            </a:r>
            <a:r>
              <a:rPr sz="807" spc="-5" dirty="0">
                <a:latin typeface="Arial"/>
                <a:cs typeface="Arial"/>
              </a:rPr>
              <a:t>й</a:t>
            </a:r>
            <a:r>
              <a:rPr sz="807" spc="3" dirty="0">
                <a:latin typeface="Arial"/>
                <a:cs typeface="Arial"/>
              </a:rPr>
              <a:t>с</a:t>
            </a:r>
            <a:r>
              <a:rPr sz="807" dirty="0">
                <a:latin typeface="Arial"/>
                <a:cs typeface="Arial"/>
              </a:rPr>
              <a:t>н</a:t>
            </a:r>
            <a:r>
              <a:rPr sz="807" spc="-5" dirty="0">
                <a:latin typeface="Arial"/>
                <a:cs typeface="Arial"/>
              </a:rPr>
              <a:t>е</a:t>
            </a:r>
            <a:r>
              <a:rPr sz="807" dirty="0">
                <a:latin typeface="Arial"/>
                <a:cs typeface="Arial"/>
              </a:rPr>
              <a:t>ння</a:t>
            </a:r>
            <a:r>
              <a:rPr sz="807" spc="-20" dirty="0">
                <a:latin typeface="Arial"/>
                <a:cs typeface="Arial"/>
              </a:rPr>
              <a:t> </a:t>
            </a:r>
            <a:r>
              <a:rPr sz="807" u="heavy" dirty="0">
                <a:latin typeface="Arial"/>
                <a:cs typeface="Arial"/>
              </a:rPr>
              <a:t>ді</a:t>
            </a:r>
            <a:r>
              <a:rPr sz="807" u="heavy" spc="-5" dirty="0">
                <a:latin typeface="Arial"/>
                <a:cs typeface="Arial"/>
              </a:rPr>
              <a:t>я</a:t>
            </a:r>
            <a:r>
              <a:rPr sz="807" u="heavy" dirty="0">
                <a:latin typeface="Arial"/>
                <a:cs typeface="Arial"/>
              </a:rPr>
              <a:t>льн</a:t>
            </a:r>
            <a:r>
              <a:rPr sz="807" u="heavy" spc="-3" dirty="0">
                <a:latin typeface="Arial"/>
                <a:cs typeface="Arial"/>
              </a:rPr>
              <a:t>о</a:t>
            </a:r>
            <a:r>
              <a:rPr sz="807" u="heavy" spc="3" dirty="0">
                <a:latin typeface="Arial"/>
                <a:cs typeface="Arial"/>
              </a:rPr>
              <a:t>ст</a:t>
            </a:r>
            <a:r>
              <a:rPr sz="807" u="heavy" dirty="0">
                <a:latin typeface="Arial"/>
                <a:cs typeface="Arial"/>
              </a:rPr>
              <a:t>і,</a:t>
            </a:r>
            <a:r>
              <a:rPr sz="807" u="heavy" spc="-15" dirty="0">
                <a:latin typeface="Arial"/>
                <a:cs typeface="Arial"/>
              </a:rPr>
              <a:t> </a:t>
            </a:r>
            <a:r>
              <a:rPr sz="807" u="heavy" spc="-5" dirty="0">
                <a:latin typeface="Arial"/>
                <a:cs typeface="Arial"/>
              </a:rPr>
              <a:t>я</a:t>
            </a:r>
            <a:r>
              <a:rPr sz="807" u="heavy" spc="5" dirty="0">
                <a:latin typeface="Arial"/>
                <a:cs typeface="Arial"/>
              </a:rPr>
              <a:t>к</a:t>
            </a:r>
            <a:r>
              <a:rPr sz="807" u="heavy" dirty="0">
                <a:latin typeface="Arial"/>
                <a:cs typeface="Arial"/>
              </a:rPr>
              <a:t>а є н</a:t>
            </a:r>
            <a:r>
              <a:rPr sz="807" u="heavy" spc="-5" dirty="0">
                <a:latin typeface="Arial"/>
                <a:cs typeface="Arial"/>
              </a:rPr>
              <a:t>епр</a:t>
            </a:r>
            <a:r>
              <a:rPr sz="807" u="heavy" spc="-8" dirty="0">
                <a:latin typeface="Arial"/>
                <a:cs typeface="Arial"/>
              </a:rPr>
              <a:t>и</a:t>
            </a:r>
            <a:r>
              <a:rPr sz="807" u="heavy" spc="-18" dirty="0">
                <a:latin typeface="Arial"/>
                <a:cs typeface="Arial"/>
              </a:rPr>
              <a:t>б</a:t>
            </a:r>
            <a:r>
              <a:rPr sz="807" u="heavy" spc="-8" dirty="0">
                <a:latin typeface="Arial"/>
                <a:cs typeface="Arial"/>
              </a:rPr>
              <a:t>у</a:t>
            </a:r>
            <a:r>
              <a:rPr sz="807" u="heavy" spc="3" dirty="0">
                <a:latin typeface="Arial"/>
                <a:cs typeface="Arial"/>
              </a:rPr>
              <a:t>т</a:t>
            </a:r>
            <a:r>
              <a:rPr sz="807" u="heavy" spc="5" dirty="0">
                <a:latin typeface="Arial"/>
                <a:cs typeface="Arial"/>
              </a:rPr>
              <a:t>к</a:t>
            </a:r>
            <a:r>
              <a:rPr sz="807" u="heavy" spc="-5" dirty="0">
                <a:latin typeface="Arial"/>
                <a:cs typeface="Arial"/>
              </a:rPr>
              <a:t>о</a:t>
            </a:r>
            <a:r>
              <a:rPr sz="807" u="heavy" spc="-8" dirty="0">
                <a:latin typeface="Arial"/>
                <a:cs typeface="Arial"/>
              </a:rPr>
              <a:t>в</a:t>
            </a:r>
            <a:r>
              <a:rPr sz="807" u="heavy" spc="-5" dirty="0">
                <a:latin typeface="Arial"/>
                <a:cs typeface="Arial"/>
              </a:rPr>
              <a:t>о</a:t>
            </a:r>
            <a:r>
              <a:rPr sz="807" u="heavy" dirty="0">
                <a:latin typeface="Arial"/>
                <a:cs typeface="Arial"/>
              </a:rPr>
              <a:t>ю</a:t>
            </a:r>
            <a:r>
              <a:rPr sz="807" dirty="0">
                <a:latin typeface="Arial"/>
                <a:cs typeface="Arial"/>
              </a:rPr>
              <a:t> </a:t>
            </a:r>
            <a:r>
              <a:rPr sz="807" spc="-10" dirty="0">
                <a:latin typeface="Arial"/>
                <a:cs typeface="Arial"/>
              </a:rPr>
              <a:t>т</a:t>
            </a:r>
            <a:r>
              <a:rPr sz="807" dirty="0">
                <a:latin typeface="Arial"/>
                <a:cs typeface="Arial"/>
              </a:rPr>
              <a:t>а </a:t>
            </a:r>
            <a:r>
              <a:rPr sz="807" spc="-5" dirty="0">
                <a:latin typeface="Arial"/>
                <a:cs typeface="Arial"/>
              </a:rPr>
              <a:t>проп</a:t>
            </a:r>
            <a:r>
              <a:rPr sz="807" spc="-8" dirty="0">
                <a:latin typeface="Arial"/>
                <a:cs typeface="Arial"/>
              </a:rPr>
              <a:t>и</a:t>
            </a:r>
            <a:r>
              <a:rPr sz="807" spc="3" dirty="0">
                <a:latin typeface="Arial"/>
                <a:cs typeface="Arial"/>
              </a:rPr>
              <a:t>с</a:t>
            </a:r>
            <a:r>
              <a:rPr sz="807" spc="-5" dirty="0">
                <a:latin typeface="Arial"/>
                <a:cs typeface="Arial"/>
              </a:rPr>
              <a:t>а</a:t>
            </a:r>
            <a:r>
              <a:rPr sz="807" dirty="0">
                <a:latin typeface="Arial"/>
                <a:cs typeface="Arial"/>
              </a:rPr>
              <a:t>на</a:t>
            </a:r>
            <a:r>
              <a:rPr sz="807" spc="-13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у</a:t>
            </a:r>
            <a:r>
              <a:rPr sz="807" spc="-3" dirty="0">
                <a:latin typeface="Arial"/>
                <a:cs typeface="Arial"/>
              </a:rPr>
              <a:t> </a:t>
            </a:r>
            <a:r>
              <a:rPr sz="807" spc="-5" dirty="0">
                <a:latin typeface="Arial"/>
                <a:cs typeface="Arial"/>
              </a:rPr>
              <a:t>проп</a:t>
            </a:r>
            <a:r>
              <a:rPr sz="807" spc="-18" dirty="0">
                <a:latin typeface="Arial"/>
                <a:cs typeface="Arial"/>
              </a:rPr>
              <a:t>о</a:t>
            </a:r>
            <a:r>
              <a:rPr sz="807" dirty="0">
                <a:latin typeface="Arial"/>
                <a:cs typeface="Arial"/>
              </a:rPr>
              <a:t>з</a:t>
            </a:r>
            <a:r>
              <a:rPr sz="807" spc="-8" dirty="0">
                <a:latin typeface="Arial"/>
                <a:cs typeface="Arial"/>
              </a:rPr>
              <a:t>иц</a:t>
            </a:r>
            <a:r>
              <a:rPr sz="807" dirty="0">
                <a:latin typeface="Arial"/>
                <a:cs typeface="Arial"/>
              </a:rPr>
              <a:t>і</a:t>
            </a:r>
            <a:r>
              <a:rPr sz="807" spc="-8" dirty="0">
                <a:latin typeface="Arial"/>
                <a:cs typeface="Arial"/>
              </a:rPr>
              <a:t>ї</a:t>
            </a:r>
            <a:r>
              <a:rPr sz="807" dirty="0">
                <a:latin typeface="Arial"/>
                <a:cs typeface="Arial"/>
              </a:rPr>
              <a:t>,</a:t>
            </a:r>
            <a:r>
              <a:rPr sz="807" spc="8" dirty="0">
                <a:latin typeface="Arial"/>
                <a:cs typeface="Arial"/>
              </a:rPr>
              <a:t> </a:t>
            </a:r>
            <a:r>
              <a:rPr sz="807" dirty="0">
                <a:latin typeface="Arial"/>
                <a:cs typeface="Arial"/>
              </a:rPr>
              <a:t>з</a:t>
            </a:r>
            <a:r>
              <a:rPr sz="807" spc="-18" dirty="0">
                <a:latin typeface="Arial"/>
                <a:cs typeface="Arial"/>
              </a:rPr>
              <a:t>а</a:t>
            </a:r>
            <a:r>
              <a:rPr sz="807" dirty="0">
                <a:latin typeface="Arial"/>
                <a:cs typeface="Arial"/>
              </a:rPr>
              <a:t>т</a:t>
            </a:r>
            <a:r>
              <a:rPr sz="807" spc="-8" dirty="0">
                <a:latin typeface="Arial"/>
                <a:cs typeface="Arial"/>
              </a:rPr>
              <a:t>в</a:t>
            </a:r>
            <a:r>
              <a:rPr sz="807" spc="-5" dirty="0">
                <a:latin typeface="Arial"/>
                <a:cs typeface="Arial"/>
              </a:rPr>
              <a:t>е</a:t>
            </a:r>
            <a:r>
              <a:rPr sz="807" spc="-28" dirty="0">
                <a:latin typeface="Arial"/>
                <a:cs typeface="Arial"/>
              </a:rPr>
              <a:t>р</a:t>
            </a:r>
            <a:r>
              <a:rPr sz="807" dirty="0">
                <a:latin typeface="Arial"/>
                <a:cs typeface="Arial"/>
              </a:rPr>
              <a:t>дж</a:t>
            </a:r>
            <a:r>
              <a:rPr sz="807" spc="-5" dirty="0">
                <a:latin typeface="Arial"/>
                <a:cs typeface="Arial"/>
              </a:rPr>
              <a:t>е</a:t>
            </a:r>
            <a:r>
              <a:rPr sz="807" dirty="0">
                <a:latin typeface="Arial"/>
                <a:cs typeface="Arial"/>
              </a:rPr>
              <a:t>ній </a:t>
            </a:r>
            <a:r>
              <a:rPr sz="807" spc="-8" dirty="0">
                <a:latin typeface="Arial"/>
                <a:cs typeface="Arial"/>
              </a:rPr>
              <a:t>г</a:t>
            </a:r>
            <a:r>
              <a:rPr sz="807" spc="-5" dirty="0">
                <a:latin typeface="Arial"/>
                <a:cs typeface="Arial"/>
              </a:rPr>
              <a:t>ра</a:t>
            </a:r>
            <a:r>
              <a:rPr sz="807" dirty="0">
                <a:latin typeface="Arial"/>
                <a:cs typeface="Arial"/>
              </a:rPr>
              <a:t>н</a:t>
            </a:r>
            <a:r>
              <a:rPr sz="807" spc="-10" dirty="0">
                <a:latin typeface="Arial"/>
                <a:cs typeface="Arial"/>
              </a:rPr>
              <a:t>т</a:t>
            </a:r>
            <a:r>
              <a:rPr sz="807" spc="-5" dirty="0">
                <a:latin typeface="Arial"/>
                <a:cs typeface="Arial"/>
              </a:rPr>
              <a:t>о</a:t>
            </a:r>
            <a:r>
              <a:rPr sz="807" dirty="0">
                <a:latin typeface="Arial"/>
                <a:cs typeface="Arial"/>
              </a:rPr>
              <a:t>н</a:t>
            </a:r>
            <a:r>
              <a:rPr sz="807" spc="-5" dirty="0">
                <a:latin typeface="Arial"/>
                <a:cs typeface="Arial"/>
              </a:rPr>
              <a:t>а</a:t>
            </a:r>
            <a:r>
              <a:rPr sz="807" dirty="0">
                <a:latin typeface="Arial"/>
                <a:cs typeface="Arial"/>
              </a:rPr>
              <a:t>д</a:t>
            </a:r>
            <a:r>
              <a:rPr sz="807" spc="-5" dirty="0">
                <a:latin typeface="Arial"/>
                <a:cs typeface="Arial"/>
              </a:rPr>
              <a:t>а</a:t>
            </a:r>
            <a:r>
              <a:rPr sz="807" spc="-8" dirty="0">
                <a:latin typeface="Arial"/>
                <a:cs typeface="Arial"/>
              </a:rPr>
              <a:t>в</a:t>
            </a:r>
            <a:r>
              <a:rPr sz="807" spc="-18" dirty="0">
                <a:latin typeface="Arial"/>
                <a:cs typeface="Arial"/>
              </a:rPr>
              <a:t>а</a:t>
            </a:r>
            <a:r>
              <a:rPr sz="807" dirty="0">
                <a:latin typeface="Arial"/>
                <a:cs typeface="Arial"/>
              </a:rPr>
              <a:t>че</a:t>
            </a:r>
            <a:r>
              <a:rPr sz="807" spc="-5" dirty="0">
                <a:latin typeface="Arial"/>
                <a:cs typeface="Arial"/>
              </a:rPr>
              <a:t>м</a:t>
            </a:r>
            <a:r>
              <a:rPr sz="807" dirty="0">
                <a:latin typeface="Arial"/>
                <a:cs typeface="Arial"/>
              </a:rPr>
              <a:t>.</a:t>
            </a:r>
            <a:endParaRPr sz="80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35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58" y="1043638"/>
            <a:ext cx="4393164" cy="1848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8"/>
          </a:p>
        </p:txBody>
      </p:sp>
      <p:sp>
        <p:nvSpPr>
          <p:cNvPr id="3" name="object 3"/>
          <p:cNvSpPr txBox="1"/>
          <p:nvPr/>
        </p:nvSpPr>
        <p:spPr>
          <a:xfrm>
            <a:off x="683704" y="187196"/>
            <a:ext cx="3349045" cy="837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3" marR="2561" algn="ctr"/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Як</a:t>
            </a:r>
            <a:r>
              <a:rPr sz="1815" b="1" spc="-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15" b="1" spc="5" dirty="0">
                <a:solidFill>
                  <a:srgbClr val="C00000"/>
                </a:solidFill>
                <a:latin typeface="Arial"/>
                <a:cs typeface="Arial"/>
              </a:rPr>
              <a:t>б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ра</a:t>
            </a:r>
            <a:r>
              <a:rPr sz="1815" b="1" spc="-33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15" b="1" spc="2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1815" b="1" spc="-4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15" b="1" spc="-33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815" b="1" spc="-13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іб</a:t>
            </a:r>
            <a:r>
              <a:rPr sz="1815" b="1" spc="5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ий</a:t>
            </a:r>
            <a:r>
              <a:rPr sz="1815" b="1" spc="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15" b="1" spc="-25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15" b="1" spc="5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815" b="1" spc="-43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рс (c</a:t>
            </a:r>
            <a:r>
              <a:rPr sz="1815" b="1" spc="-13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15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15" b="1" spc="3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15" b="1" spc="-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15" b="1" spc="-71" dirty="0">
                <a:solidFill>
                  <a:srgbClr val="C00000"/>
                </a:solidFill>
                <a:latin typeface="Arial"/>
                <a:cs typeface="Arial"/>
              </a:rPr>
              <a:t>щ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1815" b="1" spc="4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1815" b="1" spc="-18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815" b="1" spc="-1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815" b="1" spc="-33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15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15" b="1" spc="-8" dirty="0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ран</a:t>
            </a:r>
            <a:r>
              <a:rPr sz="1815" b="1" spc="-53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15" b="1" spc="-5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у </a:t>
            </a:r>
            <a:r>
              <a:rPr sz="1815" b="1" spc="-20" dirty="0">
                <a:solidFill>
                  <a:srgbClr val="C00000"/>
                </a:solidFill>
                <a:latin typeface="Arial"/>
                <a:cs typeface="Arial"/>
              </a:rPr>
              <a:t>з</a:t>
            </a:r>
            <a:r>
              <a:rPr sz="1815" b="1" spc="-8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815" b="1" spc="3" dirty="0">
                <a:solidFill>
                  <a:srgbClr val="C00000"/>
                </a:solidFill>
                <a:latin typeface="Arial"/>
                <a:cs typeface="Arial"/>
              </a:rPr>
              <a:t>я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вку</a:t>
            </a:r>
            <a:r>
              <a:rPr sz="1815" b="1" spc="-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(pro</a:t>
            </a:r>
            <a:r>
              <a:rPr sz="1815" b="1" spc="3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os</a:t>
            </a:r>
            <a:r>
              <a:rPr sz="1815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15" b="1" spc="8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sz="1815" b="1" dirty="0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sz="181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051" y="3037717"/>
            <a:ext cx="3980053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3"/>
            <a:r>
              <a:rPr sz="1412" spc="-8" dirty="0">
                <a:latin typeface="Arial"/>
                <a:cs typeface="Arial"/>
              </a:rPr>
              <a:t>Сп</a:t>
            </a:r>
            <a:r>
              <a:rPr sz="1412" spc="-40" dirty="0">
                <a:latin typeface="Arial"/>
                <a:cs typeface="Arial"/>
              </a:rPr>
              <a:t>о</a:t>
            </a:r>
            <a:r>
              <a:rPr sz="1412" dirty="0">
                <a:latin typeface="Arial"/>
                <a:cs typeface="Arial"/>
              </a:rPr>
              <a:t>ч</a:t>
            </a:r>
            <a:r>
              <a:rPr sz="1412" spc="-40" dirty="0">
                <a:latin typeface="Arial"/>
                <a:cs typeface="Arial"/>
              </a:rPr>
              <a:t>а</a:t>
            </a:r>
            <a:r>
              <a:rPr sz="1412" spc="3" dirty="0">
                <a:latin typeface="Arial"/>
                <a:cs typeface="Arial"/>
              </a:rPr>
              <a:t>т</a:t>
            </a:r>
            <a:r>
              <a:rPr sz="1412" spc="5" dirty="0">
                <a:latin typeface="Arial"/>
                <a:cs typeface="Arial"/>
              </a:rPr>
              <a:t>к</a:t>
            </a:r>
            <a:r>
              <a:rPr sz="1412" dirty="0">
                <a:latin typeface="Arial"/>
                <a:cs typeface="Arial"/>
              </a:rPr>
              <a:t>у</a:t>
            </a:r>
            <a:r>
              <a:rPr sz="1412" spc="10" dirty="0">
                <a:latin typeface="Arial"/>
                <a:cs typeface="Arial"/>
              </a:rPr>
              <a:t> </a:t>
            </a:r>
            <a:r>
              <a:rPr sz="1412" spc="-8" dirty="0">
                <a:latin typeface="Arial"/>
                <a:cs typeface="Arial"/>
              </a:rPr>
              <a:t>п</a:t>
            </a:r>
            <a:r>
              <a:rPr sz="1412" dirty="0">
                <a:latin typeface="Arial"/>
                <a:cs typeface="Arial"/>
              </a:rPr>
              <a:t>рое</a:t>
            </a:r>
            <a:r>
              <a:rPr sz="1412" spc="3" dirty="0">
                <a:latin typeface="Arial"/>
                <a:cs typeface="Arial"/>
              </a:rPr>
              <a:t>ктн</a:t>
            </a:r>
            <a:r>
              <a:rPr sz="1412" dirty="0">
                <a:latin typeface="Arial"/>
                <a:cs typeface="Arial"/>
              </a:rPr>
              <a:t>а</a:t>
            </a:r>
            <a:r>
              <a:rPr sz="1412" spc="-8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ід</a:t>
            </a:r>
            <a:r>
              <a:rPr sz="1412" spc="-5" dirty="0">
                <a:latin typeface="Arial"/>
                <a:cs typeface="Arial"/>
              </a:rPr>
              <a:t>е</a:t>
            </a:r>
            <a:r>
              <a:rPr sz="1412" dirty="0">
                <a:latin typeface="Arial"/>
                <a:cs typeface="Arial"/>
              </a:rPr>
              <a:t>я</a:t>
            </a:r>
            <a:r>
              <a:rPr sz="1412" spc="15" dirty="0">
                <a:latin typeface="Arial"/>
                <a:cs typeface="Arial"/>
              </a:rPr>
              <a:t> </a:t>
            </a:r>
            <a:r>
              <a:rPr sz="1412" dirty="0">
                <a:latin typeface="Arial"/>
                <a:cs typeface="Arial"/>
              </a:rPr>
              <a:t>–</a:t>
            </a:r>
            <a:r>
              <a:rPr sz="1412" spc="-8" dirty="0">
                <a:latin typeface="Arial"/>
                <a:cs typeface="Arial"/>
              </a:rPr>
              <a:t> п</a:t>
            </a:r>
            <a:r>
              <a:rPr sz="1412" spc="-40" dirty="0">
                <a:latin typeface="Arial"/>
                <a:cs typeface="Arial"/>
              </a:rPr>
              <a:t>о</a:t>
            </a:r>
            <a:r>
              <a:rPr sz="1412" spc="3" dirty="0">
                <a:latin typeface="Arial"/>
                <a:cs typeface="Arial"/>
              </a:rPr>
              <a:t>т</a:t>
            </a:r>
            <a:r>
              <a:rPr sz="1412" dirty="0">
                <a:latin typeface="Arial"/>
                <a:cs typeface="Arial"/>
              </a:rPr>
              <a:t>ім </a:t>
            </a:r>
            <a:r>
              <a:rPr sz="1412" spc="-8" dirty="0">
                <a:latin typeface="Arial"/>
                <a:cs typeface="Arial"/>
              </a:rPr>
              <a:t>п</a:t>
            </a:r>
            <a:r>
              <a:rPr sz="1412" dirty="0">
                <a:latin typeface="Arial"/>
                <a:cs typeface="Arial"/>
              </a:rPr>
              <a:t>ош</a:t>
            </a:r>
            <a:r>
              <a:rPr sz="1412" spc="-20" dirty="0">
                <a:latin typeface="Arial"/>
                <a:cs typeface="Arial"/>
              </a:rPr>
              <a:t>у</a:t>
            </a:r>
            <a:r>
              <a:rPr sz="1412" dirty="0">
                <a:latin typeface="Arial"/>
                <a:cs typeface="Arial"/>
              </a:rPr>
              <a:t>к</a:t>
            </a:r>
            <a:r>
              <a:rPr sz="1412" spc="13" dirty="0">
                <a:latin typeface="Arial"/>
                <a:cs typeface="Arial"/>
              </a:rPr>
              <a:t> </a:t>
            </a:r>
            <a:r>
              <a:rPr sz="1412" spc="5" dirty="0">
                <a:latin typeface="Arial"/>
                <a:cs typeface="Arial"/>
              </a:rPr>
              <a:t>к</a:t>
            </a:r>
            <a:r>
              <a:rPr sz="1412" dirty="0">
                <a:latin typeface="Arial"/>
                <a:cs typeface="Arial"/>
              </a:rPr>
              <a:t>он</a:t>
            </a:r>
            <a:r>
              <a:rPr sz="1412" spc="8" dirty="0">
                <a:latin typeface="Arial"/>
                <a:cs typeface="Arial"/>
              </a:rPr>
              <a:t>к</a:t>
            </a:r>
            <a:r>
              <a:rPr sz="1412" spc="-33" dirty="0">
                <a:latin typeface="Arial"/>
                <a:cs typeface="Arial"/>
              </a:rPr>
              <a:t>у</a:t>
            </a:r>
            <a:r>
              <a:rPr sz="1412" dirty="0">
                <a:latin typeface="Arial"/>
                <a:cs typeface="Arial"/>
              </a:rPr>
              <a:t>рс</a:t>
            </a:r>
            <a:r>
              <a:rPr sz="1412" spc="-161" dirty="0">
                <a:latin typeface="Arial"/>
                <a:cs typeface="Arial"/>
              </a:rPr>
              <a:t>у</a:t>
            </a:r>
            <a:r>
              <a:rPr sz="1412" dirty="0">
                <a:latin typeface="Arial"/>
                <a:cs typeface="Arial"/>
              </a:rPr>
              <a:t>.</a:t>
            </a:r>
            <a:endParaRPr sz="141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91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70" dirty="0" smtClean="0"/>
              <a:t>Аналіз даних </a:t>
            </a:r>
            <a:r>
              <a:rPr spc="-65" dirty="0" err="1" smtClean="0"/>
              <a:t>на</a:t>
            </a:r>
            <a:r>
              <a:rPr spc="65" dirty="0" smtClean="0"/>
              <a:t> </a:t>
            </a:r>
            <a:r>
              <a:rPr spc="-145" dirty="0" err="1" smtClean="0"/>
              <a:t>о</a:t>
            </a:r>
            <a:r>
              <a:rPr spc="-65" dirty="0" err="1" smtClean="0"/>
              <a:t>дно</a:t>
            </a:r>
            <a:r>
              <a:rPr spc="-60" dirty="0" err="1" smtClean="0"/>
              <a:t>м</a:t>
            </a:r>
            <a:r>
              <a:rPr lang="uk-UA" spc="-60" dirty="0" smtClean="0"/>
              <a:t>у</a:t>
            </a:r>
            <a:r>
              <a:rPr spc="65" dirty="0" smtClean="0"/>
              <a:t> </a:t>
            </a:r>
            <a:r>
              <a:rPr spc="-90" dirty="0" err="1" smtClean="0"/>
              <a:t>слайд</a:t>
            </a:r>
            <a:r>
              <a:rPr lang="uk-UA" spc="-90" dirty="0" smtClean="0"/>
              <a:t>і</a:t>
            </a:r>
            <a:endParaRPr spc="25" dirty="0"/>
          </a:p>
        </p:txBody>
      </p:sp>
      <p:sp>
        <p:nvSpPr>
          <p:cNvPr id="4" name="object 4"/>
          <p:cNvSpPr/>
          <p:nvPr/>
        </p:nvSpPr>
        <p:spPr>
          <a:xfrm>
            <a:off x="87749" y="851498"/>
            <a:ext cx="4432935" cy="197485"/>
          </a:xfrm>
          <a:custGeom>
            <a:avLst/>
            <a:gdLst/>
            <a:ahLst/>
            <a:cxnLst/>
            <a:rect l="l" t="t" r="r" b="b"/>
            <a:pathLst>
              <a:path w="4432935" h="197484">
                <a:moveTo>
                  <a:pt x="4381776" y="0"/>
                </a:moveTo>
                <a:lnTo>
                  <a:pt x="41306" y="894"/>
                </a:lnTo>
                <a:lnTo>
                  <a:pt x="7788" y="23849"/>
                </a:lnTo>
                <a:lnTo>
                  <a:pt x="0" y="50791"/>
                </a:lnTo>
                <a:lnTo>
                  <a:pt x="0" y="197489"/>
                </a:lnTo>
                <a:lnTo>
                  <a:pt x="4432556" y="197489"/>
                </a:lnTo>
                <a:lnTo>
                  <a:pt x="4431663" y="41314"/>
                </a:lnTo>
                <a:lnTo>
                  <a:pt x="4408712" y="7790"/>
                </a:lnTo>
                <a:lnTo>
                  <a:pt x="43817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3" y="1035939"/>
            <a:ext cx="4438015" cy="52069"/>
          </a:xfrm>
          <a:custGeom>
            <a:avLst/>
            <a:gdLst/>
            <a:ahLst/>
            <a:cxnLst/>
            <a:rect l="l" t="t" r="r" b="b"/>
            <a:pathLst>
              <a:path w="4438015" h="52069">
                <a:moveTo>
                  <a:pt x="0" y="51815"/>
                </a:moveTo>
                <a:lnTo>
                  <a:pt x="4437887" y="51815"/>
                </a:lnTo>
                <a:lnTo>
                  <a:pt x="4437887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541" y="1406639"/>
            <a:ext cx="101607" cy="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6176" y="1392555"/>
            <a:ext cx="115823" cy="115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976" y="1444371"/>
            <a:ext cx="4282440" cy="64135"/>
          </a:xfrm>
          <a:custGeom>
            <a:avLst/>
            <a:gdLst/>
            <a:ahLst/>
            <a:cxnLst/>
            <a:rect l="l" t="t" r="r" b="b"/>
            <a:pathLst>
              <a:path w="4282440" h="64134">
                <a:moveTo>
                  <a:pt x="0" y="64007"/>
                </a:moveTo>
                <a:lnTo>
                  <a:pt x="4282439" y="64007"/>
                </a:lnTo>
                <a:lnTo>
                  <a:pt x="4282439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0183" y="895731"/>
            <a:ext cx="51815" cy="10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0183" y="944499"/>
            <a:ext cx="52069" cy="463550"/>
          </a:xfrm>
          <a:custGeom>
            <a:avLst/>
            <a:gdLst/>
            <a:ahLst/>
            <a:cxnLst/>
            <a:rect l="l" t="t" r="r" b="b"/>
            <a:pathLst>
              <a:path w="52070" h="463550">
                <a:moveTo>
                  <a:pt x="0" y="463295"/>
                </a:moveTo>
                <a:lnTo>
                  <a:pt x="51815" y="463295"/>
                </a:lnTo>
                <a:lnTo>
                  <a:pt x="51815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49" y="1080622"/>
            <a:ext cx="4432935" cy="377190"/>
          </a:xfrm>
          <a:custGeom>
            <a:avLst/>
            <a:gdLst/>
            <a:ahLst/>
            <a:cxnLst/>
            <a:rect l="l" t="t" r="r" b="b"/>
            <a:pathLst>
              <a:path w="4432935" h="377190">
                <a:moveTo>
                  <a:pt x="4432556" y="0"/>
                </a:moveTo>
                <a:lnTo>
                  <a:pt x="0" y="0"/>
                </a:lnTo>
                <a:lnTo>
                  <a:pt x="0" y="326017"/>
                </a:lnTo>
                <a:lnTo>
                  <a:pt x="16636" y="363535"/>
                </a:lnTo>
                <a:lnTo>
                  <a:pt x="4381776" y="376821"/>
                </a:lnTo>
                <a:lnTo>
                  <a:pt x="4396013" y="374775"/>
                </a:lnTo>
                <a:lnTo>
                  <a:pt x="4427124" y="348807"/>
                </a:lnTo>
                <a:lnTo>
                  <a:pt x="4432556" y="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0305" y="933831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491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0305" y="9211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20305" y="90843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0305" y="8957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142" y="1135592"/>
            <a:ext cx="63222" cy="632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142" y="1320319"/>
            <a:ext cx="63222" cy="63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749" y="1609356"/>
            <a:ext cx="4432935" cy="187325"/>
          </a:xfrm>
          <a:custGeom>
            <a:avLst/>
            <a:gdLst/>
            <a:ahLst/>
            <a:cxnLst/>
            <a:rect l="l" t="t" r="r" b="b"/>
            <a:pathLst>
              <a:path w="4432935" h="187325">
                <a:moveTo>
                  <a:pt x="4381776" y="0"/>
                </a:moveTo>
                <a:lnTo>
                  <a:pt x="41297" y="896"/>
                </a:lnTo>
                <a:lnTo>
                  <a:pt x="7786" y="23856"/>
                </a:lnTo>
                <a:lnTo>
                  <a:pt x="0" y="50804"/>
                </a:lnTo>
                <a:lnTo>
                  <a:pt x="0" y="186952"/>
                </a:lnTo>
                <a:lnTo>
                  <a:pt x="4432556" y="186952"/>
                </a:lnTo>
                <a:lnTo>
                  <a:pt x="4431661" y="41314"/>
                </a:lnTo>
                <a:lnTo>
                  <a:pt x="4408709" y="7789"/>
                </a:lnTo>
                <a:lnTo>
                  <a:pt x="43817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343" y="1782699"/>
            <a:ext cx="4438015" cy="52069"/>
          </a:xfrm>
          <a:custGeom>
            <a:avLst/>
            <a:gdLst/>
            <a:ahLst/>
            <a:cxnLst/>
            <a:rect l="l" t="t" r="r" b="b"/>
            <a:pathLst>
              <a:path w="4438015" h="52069">
                <a:moveTo>
                  <a:pt x="0" y="51815"/>
                </a:moveTo>
                <a:lnTo>
                  <a:pt x="4437887" y="51815"/>
                </a:lnTo>
                <a:lnTo>
                  <a:pt x="4437887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541" y="1969221"/>
            <a:ext cx="101607" cy="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6176" y="1956435"/>
            <a:ext cx="115823" cy="115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976" y="2005203"/>
            <a:ext cx="4282440" cy="67310"/>
          </a:xfrm>
          <a:custGeom>
            <a:avLst/>
            <a:gdLst/>
            <a:ahLst/>
            <a:cxnLst/>
            <a:rect l="l" t="t" r="r" b="b"/>
            <a:pathLst>
              <a:path w="4282440" h="67310">
                <a:moveTo>
                  <a:pt x="0" y="67055"/>
                </a:moveTo>
                <a:lnTo>
                  <a:pt x="4282439" y="67055"/>
                </a:lnTo>
                <a:lnTo>
                  <a:pt x="428243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0183" y="1651635"/>
            <a:ext cx="51815" cy="10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0183" y="1703451"/>
            <a:ext cx="52069" cy="268605"/>
          </a:xfrm>
          <a:custGeom>
            <a:avLst/>
            <a:gdLst/>
            <a:ahLst/>
            <a:cxnLst/>
            <a:rect l="l" t="t" r="r" b="b"/>
            <a:pathLst>
              <a:path w="52070" h="268605">
                <a:moveTo>
                  <a:pt x="0" y="268223"/>
                </a:moveTo>
                <a:lnTo>
                  <a:pt x="51815" y="268223"/>
                </a:lnTo>
                <a:lnTo>
                  <a:pt x="51815" y="0"/>
                </a:lnTo>
                <a:lnTo>
                  <a:pt x="0" y="0"/>
                </a:lnTo>
                <a:lnTo>
                  <a:pt x="0" y="26822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49" y="1827943"/>
            <a:ext cx="4432935" cy="192405"/>
          </a:xfrm>
          <a:custGeom>
            <a:avLst/>
            <a:gdLst/>
            <a:ahLst/>
            <a:cxnLst/>
            <a:rect l="l" t="t" r="r" b="b"/>
            <a:pathLst>
              <a:path w="4432935" h="192405">
                <a:moveTo>
                  <a:pt x="4432556" y="0"/>
                </a:moveTo>
                <a:lnTo>
                  <a:pt x="0" y="0"/>
                </a:lnTo>
                <a:lnTo>
                  <a:pt x="0" y="141277"/>
                </a:lnTo>
                <a:lnTo>
                  <a:pt x="16636" y="178796"/>
                </a:lnTo>
                <a:lnTo>
                  <a:pt x="4381776" y="192081"/>
                </a:lnTo>
                <a:lnTo>
                  <a:pt x="4396013" y="190036"/>
                </a:lnTo>
                <a:lnTo>
                  <a:pt x="4427124" y="164068"/>
                </a:lnTo>
                <a:lnTo>
                  <a:pt x="4432556" y="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20305" y="1691688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2965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20305" y="16789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0305" y="166629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20305" y="165358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749" y="2171949"/>
            <a:ext cx="4432935" cy="198120"/>
          </a:xfrm>
          <a:custGeom>
            <a:avLst/>
            <a:gdLst/>
            <a:ahLst/>
            <a:cxnLst/>
            <a:rect l="l" t="t" r="r" b="b"/>
            <a:pathLst>
              <a:path w="4432935" h="198119">
                <a:moveTo>
                  <a:pt x="4381776" y="0"/>
                </a:moveTo>
                <a:lnTo>
                  <a:pt x="41297" y="896"/>
                </a:lnTo>
                <a:lnTo>
                  <a:pt x="7786" y="23856"/>
                </a:lnTo>
                <a:lnTo>
                  <a:pt x="0" y="50804"/>
                </a:lnTo>
                <a:lnTo>
                  <a:pt x="0" y="197501"/>
                </a:lnTo>
                <a:lnTo>
                  <a:pt x="4432556" y="197501"/>
                </a:lnTo>
                <a:lnTo>
                  <a:pt x="4431661" y="41314"/>
                </a:lnTo>
                <a:lnTo>
                  <a:pt x="4408709" y="7789"/>
                </a:lnTo>
                <a:lnTo>
                  <a:pt x="43817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343" y="2355723"/>
            <a:ext cx="4438015" cy="52069"/>
          </a:xfrm>
          <a:custGeom>
            <a:avLst/>
            <a:gdLst/>
            <a:ahLst/>
            <a:cxnLst/>
            <a:rect l="l" t="t" r="r" b="b"/>
            <a:pathLst>
              <a:path w="4438015" h="52069">
                <a:moveTo>
                  <a:pt x="0" y="51815"/>
                </a:moveTo>
                <a:lnTo>
                  <a:pt x="4437887" y="51815"/>
                </a:lnTo>
                <a:lnTo>
                  <a:pt x="4437887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541" y="2543150"/>
            <a:ext cx="101607" cy="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56176" y="2529459"/>
            <a:ext cx="115823" cy="115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976" y="2578227"/>
            <a:ext cx="4282440" cy="67310"/>
          </a:xfrm>
          <a:custGeom>
            <a:avLst/>
            <a:gdLst/>
            <a:ahLst/>
            <a:cxnLst/>
            <a:rect l="l" t="t" r="r" b="b"/>
            <a:pathLst>
              <a:path w="4282440" h="67310">
                <a:moveTo>
                  <a:pt x="0" y="67055"/>
                </a:moveTo>
                <a:lnTo>
                  <a:pt x="4282439" y="67055"/>
                </a:lnTo>
                <a:lnTo>
                  <a:pt x="428243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0183" y="2215515"/>
            <a:ext cx="51815" cy="10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0183" y="2264283"/>
            <a:ext cx="52069" cy="280670"/>
          </a:xfrm>
          <a:custGeom>
            <a:avLst/>
            <a:gdLst/>
            <a:ahLst/>
            <a:cxnLst/>
            <a:rect l="l" t="t" r="r" b="b"/>
            <a:pathLst>
              <a:path w="52070" h="280669">
                <a:moveTo>
                  <a:pt x="0" y="280415"/>
                </a:moveTo>
                <a:lnTo>
                  <a:pt x="51815" y="280415"/>
                </a:lnTo>
                <a:lnTo>
                  <a:pt x="51815" y="0"/>
                </a:lnTo>
                <a:lnTo>
                  <a:pt x="0" y="0"/>
                </a:lnTo>
                <a:lnTo>
                  <a:pt x="0" y="2804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749" y="2401062"/>
            <a:ext cx="4432935" cy="193040"/>
          </a:xfrm>
          <a:custGeom>
            <a:avLst/>
            <a:gdLst/>
            <a:ahLst/>
            <a:cxnLst/>
            <a:rect l="l" t="t" r="r" b="b"/>
            <a:pathLst>
              <a:path w="4432935" h="193039">
                <a:moveTo>
                  <a:pt x="4432556" y="0"/>
                </a:moveTo>
                <a:lnTo>
                  <a:pt x="0" y="0"/>
                </a:lnTo>
                <a:lnTo>
                  <a:pt x="0" y="142088"/>
                </a:lnTo>
                <a:lnTo>
                  <a:pt x="16636" y="179607"/>
                </a:lnTo>
                <a:lnTo>
                  <a:pt x="4381776" y="192892"/>
                </a:lnTo>
                <a:lnTo>
                  <a:pt x="4396013" y="190847"/>
                </a:lnTo>
                <a:lnTo>
                  <a:pt x="4427124" y="164879"/>
                </a:lnTo>
                <a:lnTo>
                  <a:pt x="4432556" y="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20305" y="2254282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30791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20305" y="22415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20305" y="22288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20305" y="221618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142" y="2456842"/>
            <a:ext cx="63222" cy="632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25840" y="862231"/>
            <a:ext cx="4290060" cy="1739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200" spc="40" dirty="0" smtClean="0">
                <a:solidFill>
                  <a:srgbClr val="FFFFFF"/>
                </a:solidFill>
                <a:latin typeface="Calibri"/>
                <a:cs typeface="Calibri"/>
              </a:rPr>
              <a:t>Питання</a:t>
            </a:r>
            <a:r>
              <a:rPr sz="1200" spc="15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289560" marR="5080">
              <a:lnSpc>
                <a:spcPct val="110200"/>
              </a:lnSpc>
              <a:spcBef>
                <a:spcPts val="155"/>
              </a:spcBef>
            </a:pPr>
            <a:r>
              <a:rPr lang="uk-UA" sz="1100" spc="110" dirty="0" smtClean="0">
                <a:latin typeface="Garamond"/>
                <a:cs typeface="Garamond"/>
              </a:rPr>
              <a:t>Я</a:t>
            </a:r>
            <a:r>
              <a:rPr sz="1100" spc="110" dirty="0" smtClean="0">
                <a:latin typeface="Garamond"/>
                <a:cs typeface="Garamond"/>
              </a:rPr>
              <a:t>к</a:t>
            </a:r>
            <a:r>
              <a:rPr sz="1100" spc="85" dirty="0" smtClean="0">
                <a:latin typeface="Garamond"/>
                <a:cs typeface="Garamond"/>
              </a:rPr>
              <a:t> </a:t>
            </a:r>
            <a:r>
              <a:rPr lang="uk-UA" sz="1100" spc="80" dirty="0" smtClean="0">
                <a:latin typeface="Garamond"/>
                <a:cs typeface="Garamond"/>
              </a:rPr>
              <a:t>влаштований</a:t>
            </a:r>
            <a:r>
              <a:rPr sz="1100" spc="80" dirty="0" smtClean="0">
                <a:latin typeface="Garamond"/>
                <a:cs typeface="Garamond"/>
              </a:rPr>
              <a:t> </a:t>
            </a:r>
            <a:r>
              <a:rPr lang="uk-UA" sz="1100" spc="55" dirty="0" smtClean="0">
                <a:latin typeface="Garamond"/>
                <a:cs typeface="Garamond"/>
              </a:rPr>
              <a:t>світ</a:t>
            </a:r>
            <a:r>
              <a:rPr sz="1100" spc="55" dirty="0" smtClean="0">
                <a:latin typeface="Garamond"/>
                <a:cs typeface="Garamond"/>
              </a:rPr>
              <a:t>?</a:t>
            </a:r>
            <a:r>
              <a:rPr sz="1100" spc="85" dirty="0" smtClean="0">
                <a:latin typeface="Garamond"/>
                <a:cs typeface="Garamond"/>
              </a:rPr>
              <a:t> </a:t>
            </a:r>
            <a:r>
              <a:rPr lang="uk-UA" sz="1100" spc="110" dirty="0">
                <a:latin typeface="Garamond"/>
                <a:cs typeface="Garamond"/>
              </a:rPr>
              <a:t>Я</a:t>
            </a:r>
            <a:r>
              <a:rPr sz="1100" spc="110" dirty="0" smtClean="0">
                <a:latin typeface="Garamond"/>
                <a:cs typeface="Garamond"/>
              </a:rPr>
              <a:t>к</a:t>
            </a:r>
            <a:r>
              <a:rPr sz="1100" spc="85" dirty="0" smtClean="0">
                <a:latin typeface="Garamond"/>
                <a:cs typeface="Garamond"/>
              </a:rPr>
              <a:t> </a:t>
            </a:r>
            <a:r>
              <a:rPr lang="uk-UA" sz="1100" spc="40" dirty="0" smtClean="0">
                <a:latin typeface="Garamond"/>
                <a:cs typeface="Garamond"/>
              </a:rPr>
              <a:t>змінна</a:t>
            </a:r>
            <a:r>
              <a:rPr sz="1100" spc="95" dirty="0" smtClean="0">
                <a:latin typeface="Garamond"/>
                <a:cs typeface="Garamond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100" i="1" spc="140" dirty="0">
                <a:latin typeface="Trebuchet MS"/>
                <a:cs typeface="Trebuchet MS"/>
              </a:rPr>
              <a:t> </a:t>
            </a:r>
            <a:r>
              <a:rPr sz="1100" spc="55" dirty="0" smtClean="0">
                <a:latin typeface="Garamond"/>
                <a:cs typeface="Garamond"/>
              </a:rPr>
              <a:t>в</a:t>
            </a:r>
            <a:r>
              <a:rPr lang="uk-UA" sz="1100" spc="55" dirty="0" smtClean="0">
                <a:latin typeface="Garamond"/>
                <a:cs typeface="Garamond"/>
              </a:rPr>
              <a:t>п</a:t>
            </a:r>
            <a:r>
              <a:rPr sz="1100" spc="55" dirty="0" err="1" smtClean="0">
                <a:latin typeface="Garamond"/>
                <a:cs typeface="Garamond"/>
              </a:rPr>
              <a:t>ли</a:t>
            </a:r>
            <a:r>
              <a:rPr lang="uk-UA" sz="1100" spc="55" dirty="0" err="1" smtClean="0">
                <a:latin typeface="Garamond"/>
                <a:cs typeface="Garamond"/>
              </a:rPr>
              <a:t>ває</a:t>
            </a:r>
            <a:r>
              <a:rPr sz="1100" spc="85" dirty="0" smtClean="0">
                <a:latin typeface="Garamond"/>
                <a:cs typeface="Garamond"/>
              </a:rPr>
              <a:t> </a:t>
            </a:r>
            <a:r>
              <a:rPr sz="1100" spc="45" dirty="0" err="1">
                <a:latin typeface="Garamond"/>
                <a:cs typeface="Garamond"/>
              </a:rPr>
              <a:t>на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uk-UA" sz="1100" spc="30" dirty="0" smtClean="0">
                <a:latin typeface="Garamond"/>
                <a:cs typeface="Garamond"/>
              </a:rPr>
              <a:t>змінну</a:t>
            </a:r>
            <a:r>
              <a:rPr sz="1100" spc="90" dirty="0" smtClean="0">
                <a:latin typeface="Garamond"/>
                <a:cs typeface="Garamond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90" dirty="0">
                <a:latin typeface="Garamond"/>
                <a:cs typeface="Garamond"/>
              </a:rPr>
              <a:t>? </a:t>
            </a:r>
            <a:r>
              <a:rPr lang="uk-UA" sz="1100" spc="55" dirty="0" smtClean="0">
                <a:latin typeface="Garamond"/>
                <a:cs typeface="Garamond"/>
              </a:rPr>
              <a:t>Щ</a:t>
            </a:r>
            <a:r>
              <a:rPr sz="1100" spc="55" dirty="0" smtClean="0">
                <a:latin typeface="Garamond"/>
                <a:cs typeface="Garamond"/>
              </a:rPr>
              <a:t>о</a:t>
            </a:r>
            <a:r>
              <a:rPr sz="1100" spc="85" dirty="0" smtClean="0">
                <a:latin typeface="Garamond"/>
                <a:cs typeface="Garamond"/>
              </a:rPr>
              <a:t> </a:t>
            </a:r>
            <a:r>
              <a:rPr lang="uk-UA" sz="1100" spc="-30" dirty="0" smtClean="0">
                <a:latin typeface="Garamond"/>
                <a:cs typeface="Garamond"/>
              </a:rPr>
              <a:t>відбудеться</a:t>
            </a:r>
            <a:r>
              <a:rPr sz="1100" spc="85" dirty="0" smtClean="0">
                <a:latin typeface="Garamond"/>
                <a:cs typeface="Garamond"/>
              </a:rPr>
              <a:t> </a:t>
            </a:r>
            <a:r>
              <a:rPr sz="1100" spc="75" dirty="0">
                <a:latin typeface="Garamond"/>
                <a:cs typeface="Garamond"/>
              </a:rPr>
              <a:t>завтр</a:t>
            </a:r>
            <a:r>
              <a:rPr sz="1100" spc="60" dirty="0">
                <a:latin typeface="Garamond"/>
                <a:cs typeface="Garamond"/>
              </a:rPr>
              <a:t>а</a:t>
            </a:r>
            <a:r>
              <a:rPr sz="1100" spc="105" dirty="0">
                <a:latin typeface="Garamond"/>
                <a:cs typeface="Garamond"/>
              </a:rPr>
              <a:t>?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uk-UA" sz="1100" spc="110" dirty="0">
                <a:latin typeface="Garamond"/>
                <a:cs typeface="Garamond"/>
              </a:rPr>
              <a:t>Я</a:t>
            </a:r>
            <a:r>
              <a:rPr sz="1100" spc="110" dirty="0" smtClean="0">
                <a:latin typeface="Garamond"/>
                <a:cs typeface="Garamond"/>
              </a:rPr>
              <a:t>к</a:t>
            </a:r>
            <a:r>
              <a:rPr sz="1100" spc="85" dirty="0" smtClean="0">
                <a:latin typeface="Garamond"/>
                <a:cs typeface="Garamond"/>
              </a:rPr>
              <a:t> </a:t>
            </a:r>
            <a:r>
              <a:rPr sz="1100" spc="30" dirty="0" err="1" smtClean="0">
                <a:latin typeface="Garamond"/>
                <a:cs typeface="Garamond"/>
              </a:rPr>
              <a:t>спрогноз</a:t>
            </a:r>
            <a:r>
              <a:rPr lang="uk-UA" sz="1100" spc="30" dirty="0" err="1" smtClean="0">
                <a:latin typeface="Garamond"/>
                <a:cs typeface="Garamond"/>
              </a:rPr>
              <a:t>увати</a:t>
            </a:r>
            <a:r>
              <a:rPr sz="1100" spc="70" dirty="0" smtClean="0">
                <a:latin typeface="Garamond"/>
                <a:cs typeface="Garamond"/>
              </a:rPr>
              <a:t> </a:t>
            </a:r>
            <a:r>
              <a:rPr lang="uk-UA" sz="1100" spc="70" dirty="0" smtClean="0">
                <a:latin typeface="Garamond"/>
                <a:cs typeface="Garamond"/>
              </a:rPr>
              <a:t>змінну</a:t>
            </a:r>
            <a:r>
              <a:rPr sz="1100" spc="100" dirty="0" smtClean="0">
                <a:latin typeface="Garamond"/>
                <a:cs typeface="Garamond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105" dirty="0">
                <a:latin typeface="Garamond"/>
                <a:cs typeface="Garamond"/>
              </a:rPr>
              <a:t>?</a:t>
            </a:r>
            <a:endParaRPr sz="11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uk-UA" sz="1200" spc="45" dirty="0" smtClean="0">
                <a:solidFill>
                  <a:srgbClr val="FFFFFF"/>
                </a:solidFill>
                <a:latin typeface="Calibri"/>
                <a:cs typeface="Calibri"/>
              </a:rPr>
              <a:t>Відповідь</a:t>
            </a:r>
            <a:r>
              <a:rPr sz="1200" spc="45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spc="25" dirty="0" err="1">
                <a:latin typeface="Garamond"/>
                <a:cs typeface="Garamond"/>
              </a:rPr>
              <a:t>М</a:t>
            </a:r>
            <a:r>
              <a:rPr sz="1100" spc="-20" dirty="0" err="1">
                <a:latin typeface="Garamond"/>
                <a:cs typeface="Garamond"/>
              </a:rPr>
              <a:t>о</a:t>
            </a:r>
            <a:r>
              <a:rPr sz="1100" spc="50" dirty="0" err="1">
                <a:latin typeface="Garamond"/>
                <a:cs typeface="Garamond"/>
              </a:rPr>
              <a:t>дель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en-US" sz="1100" spc="85" dirty="0" smtClean="0">
                <a:latin typeface="Garamond"/>
                <a:cs typeface="Garamond"/>
              </a:rPr>
              <a:t>/ </a:t>
            </a:r>
            <a:r>
              <a:rPr sz="1100" spc="35" dirty="0" err="1" smtClean="0">
                <a:latin typeface="Garamond"/>
                <a:cs typeface="Garamond"/>
              </a:rPr>
              <a:t>форм</a:t>
            </a:r>
            <a:r>
              <a:rPr sz="1100" spc="-35" dirty="0" err="1" smtClean="0">
                <a:latin typeface="Garamond"/>
                <a:cs typeface="Garamond"/>
              </a:rPr>
              <a:t>у</a:t>
            </a:r>
            <a:r>
              <a:rPr sz="1100" spc="70" dirty="0" err="1" smtClean="0">
                <a:latin typeface="Garamond"/>
                <a:cs typeface="Garamond"/>
              </a:rPr>
              <a:t>ла</a:t>
            </a:r>
            <a:r>
              <a:rPr sz="1100" spc="85" dirty="0" smtClean="0">
                <a:latin typeface="Garamond"/>
                <a:cs typeface="Garamond"/>
              </a:rPr>
              <a:t> </a:t>
            </a:r>
            <a:r>
              <a:rPr lang="uk-UA" sz="1100" spc="90" dirty="0" smtClean="0">
                <a:latin typeface="Garamond"/>
                <a:cs typeface="Garamond"/>
              </a:rPr>
              <a:t>для</a:t>
            </a:r>
            <a:r>
              <a:rPr sz="1100" spc="85" dirty="0" smtClean="0">
                <a:latin typeface="Garamond"/>
                <a:cs typeface="Garamond"/>
              </a:rPr>
              <a:t> </a:t>
            </a:r>
            <a:r>
              <a:rPr lang="uk-UA" sz="1100" spc="35" dirty="0" smtClean="0">
                <a:latin typeface="Garamond"/>
                <a:cs typeface="Garamond"/>
              </a:rPr>
              <a:t>залежної</a:t>
            </a:r>
            <a:r>
              <a:rPr sz="1100" spc="90" dirty="0" smtClean="0">
                <a:latin typeface="Garamond"/>
                <a:cs typeface="Garamond"/>
              </a:rPr>
              <a:t> </a:t>
            </a:r>
            <a:r>
              <a:rPr lang="uk-UA" sz="1100" spc="90" dirty="0" smtClean="0">
                <a:latin typeface="Garamond"/>
                <a:cs typeface="Garamond"/>
              </a:rPr>
              <a:t>змінної</a:t>
            </a:r>
            <a:endParaRPr sz="11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uk-UA" sz="1200" spc="15" dirty="0" smtClean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2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lang="uk-UA" sz="12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клад</a:t>
            </a:r>
            <a:r>
              <a:rPr sz="1200" spc="-35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 dirty="0" smtClean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295"/>
              </a:spcBef>
            </a:pPr>
            <a:r>
              <a:rPr sz="1100" i="1" spc="-45" dirty="0" err="1" smtClean="0">
                <a:latin typeface="Trebuchet MS"/>
                <a:cs typeface="Trebuchet MS"/>
              </a:rPr>
              <a:t>y</a:t>
            </a:r>
            <a:r>
              <a:rPr sz="1200" i="1" spc="30" baseline="-10416" dirty="0" err="1" smtClean="0">
                <a:latin typeface="Arial"/>
                <a:cs typeface="Arial"/>
              </a:rPr>
              <a:t>i</a:t>
            </a:r>
            <a:r>
              <a:rPr sz="1200" i="1" spc="30" baseline="-10416" dirty="0" smtClean="0">
                <a:latin typeface="Arial"/>
                <a:cs typeface="Arial"/>
              </a:rPr>
              <a:t> </a:t>
            </a:r>
            <a:r>
              <a:rPr sz="1200" i="1" spc="-30" baseline="-10416" dirty="0" smtClean="0">
                <a:latin typeface="Arial"/>
                <a:cs typeface="Arial"/>
              </a:rPr>
              <a:t> </a:t>
            </a:r>
            <a:r>
              <a:rPr sz="1100" spc="40" dirty="0" smtClean="0">
                <a:latin typeface="Tahoma"/>
                <a:cs typeface="Tahoma"/>
              </a:rPr>
              <a:t>=</a:t>
            </a:r>
            <a:r>
              <a:rPr sz="1100" spc="-45" dirty="0" smtClean="0">
                <a:latin typeface="Tahoma"/>
                <a:cs typeface="Tahoma"/>
              </a:rPr>
              <a:t> </a:t>
            </a:r>
            <a:r>
              <a:rPr sz="1100" spc="-55" dirty="0" smtClean="0">
                <a:latin typeface="Lucida Sans Unicode"/>
                <a:cs typeface="Lucida Sans Unicode"/>
              </a:rPr>
              <a:t>β</a:t>
            </a:r>
            <a:r>
              <a:rPr sz="1200" baseline="-10416" dirty="0" smtClean="0">
                <a:latin typeface="Trebuchet MS"/>
                <a:cs typeface="Trebuchet MS"/>
              </a:rPr>
              <a:t>1</a:t>
            </a:r>
            <a:r>
              <a:rPr sz="1200" spc="75" baseline="-10416" dirty="0" smtClean="0">
                <a:latin typeface="Trebuchet MS"/>
                <a:cs typeface="Trebuchet MS"/>
              </a:rPr>
              <a:t> </a:t>
            </a:r>
            <a:r>
              <a:rPr sz="1100" spc="40" dirty="0" smtClean="0">
                <a:latin typeface="Tahoma"/>
                <a:cs typeface="Tahoma"/>
              </a:rPr>
              <a:t>+</a:t>
            </a:r>
            <a:r>
              <a:rPr sz="1100" spc="-105" dirty="0" smtClean="0">
                <a:latin typeface="Tahoma"/>
                <a:cs typeface="Tahoma"/>
              </a:rPr>
              <a:t> </a:t>
            </a:r>
            <a:r>
              <a:rPr sz="1100" spc="-55" dirty="0" smtClean="0">
                <a:latin typeface="Lucida Sans Unicode"/>
                <a:cs typeface="Lucida Sans Unicode"/>
              </a:rPr>
              <a:t>β</a:t>
            </a:r>
            <a:r>
              <a:rPr sz="1200" spc="75" baseline="-10416" dirty="0" smtClean="0">
                <a:latin typeface="Trebuchet MS"/>
                <a:cs typeface="Trebuchet MS"/>
              </a:rPr>
              <a:t>2</a:t>
            </a:r>
            <a:r>
              <a:rPr sz="1100" i="1" spc="-50" dirty="0" smtClean="0">
                <a:latin typeface="Trebuchet MS"/>
                <a:cs typeface="Trebuchet MS"/>
              </a:rPr>
              <a:t>x</a:t>
            </a:r>
            <a:r>
              <a:rPr sz="1200" i="1" spc="30" baseline="-10416" dirty="0" smtClean="0">
                <a:latin typeface="Arial"/>
                <a:cs typeface="Arial"/>
              </a:rPr>
              <a:t>i</a:t>
            </a:r>
            <a:r>
              <a:rPr sz="1200" i="1" baseline="-10416" dirty="0" smtClean="0">
                <a:latin typeface="Arial"/>
                <a:cs typeface="Arial"/>
              </a:rPr>
              <a:t> </a:t>
            </a:r>
            <a:r>
              <a:rPr sz="1200" i="1" spc="-120" baseline="-10416" dirty="0" smtClean="0">
                <a:latin typeface="Arial"/>
                <a:cs typeface="Arial"/>
              </a:rPr>
              <a:t> </a:t>
            </a:r>
            <a:r>
              <a:rPr sz="1100" spc="40" dirty="0" smtClean="0">
                <a:latin typeface="Tahoma"/>
                <a:cs typeface="Tahoma"/>
              </a:rPr>
              <a:t>+</a:t>
            </a:r>
            <a:r>
              <a:rPr sz="1100" spc="-105" dirty="0" smtClean="0">
                <a:latin typeface="Tahoma"/>
                <a:cs typeface="Tahoma"/>
              </a:rPr>
              <a:t> </a:t>
            </a:r>
            <a:r>
              <a:rPr sz="1100" spc="-80" dirty="0" err="1" smtClean="0">
                <a:latin typeface="Lucida Sans Unicode"/>
                <a:cs typeface="Lucida Sans Unicode"/>
              </a:rPr>
              <a:t>ε</a:t>
            </a:r>
            <a:r>
              <a:rPr sz="1200" i="1" spc="30" baseline="-10416" dirty="0" err="1" smtClean="0">
                <a:latin typeface="Arial"/>
                <a:cs typeface="Arial"/>
              </a:rPr>
              <a:t>i</a:t>
            </a:r>
            <a:endParaRPr sz="1200" baseline="-10416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9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616</Words>
  <Application>Microsoft Office PowerPoint</Application>
  <PresentationFormat>Custom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Bookman Old Style</vt:lpstr>
      <vt:lpstr>Calibri</vt:lpstr>
      <vt:lpstr>Garamond</vt:lpstr>
      <vt:lpstr>Lucida Sans Unicode</vt:lpstr>
      <vt:lpstr>Tahoma</vt:lpstr>
      <vt:lpstr>Times New Roman</vt:lpstr>
      <vt:lpstr>Trebuchet MS</vt:lpstr>
      <vt:lpstr>Wingdings</vt:lpstr>
      <vt:lpstr>Office Theme</vt:lpstr>
      <vt:lpstr>PowerPoint Presentation</vt:lpstr>
      <vt:lpstr>Цільова аудиторія:</vt:lpstr>
      <vt:lpstr>Електронні ресурси для дисципліни:</vt:lpstr>
      <vt:lpstr>Програмні результати навчання:</vt:lpstr>
      <vt:lpstr>Структура дисципліни</vt:lpstr>
      <vt:lpstr>PowerPoint Presentation</vt:lpstr>
      <vt:lpstr>PowerPoint Presentation</vt:lpstr>
      <vt:lpstr>PowerPoint Presentation</vt:lpstr>
      <vt:lpstr>Аналіз даних на одному слайді</vt:lpstr>
      <vt:lpstr>Модель:</vt:lpstr>
      <vt:lpstr>Графіки даних в RStudio</vt:lpstr>
      <vt:lpstr>Візуалізація даних</vt:lpstr>
      <vt:lpstr>Скриптовий режим в RStudio (виконання команд) </vt:lpstr>
      <vt:lpstr>Консольний режим в RStudio (підключення бібліотек) </vt:lpstr>
      <vt:lpstr>Консольний режим в RStudio: інтерпретація даних за автоматизованими розрахунками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Кобец Виталий Николаевич</cp:lastModifiedBy>
  <cp:revision>51</cp:revision>
  <dcterms:created xsi:type="dcterms:W3CDTF">2018-09-11T19:48:32Z</dcterms:created>
  <dcterms:modified xsi:type="dcterms:W3CDTF">2021-05-07T12:40:57Z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2018-09-11T00:00:00Z</vt:filetime>
  </property>
  <property fmtid="{D5CDD505-2E9C-101B-9397-08002B2CF9AE}" pid="3" name="LastSaved">
    <vt:filetime>2018-09-11T00:00:00Z</vt:filetime>
  </property>
</Properties>
</file>